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9" r:id="rId4"/>
    <p:sldId id="287" r:id="rId5"/>
    <p:sldId id="288" r:id="rId6"/>
    <p:sldId id="289" r:id="rId7"/>
    <p:sldId id="290" r:id="rId8"/>
    <p:sldId id="291" r:id="rId9"/>
    <p:sldId id="292" r:id="rId10"/>
    <p:sldId id="272" r:id="rId11"/>
    <p:sldId id="277" r:id="rId12"/>
    <p:sldId id="267" r:id="rId13"/>
    <p:sldId id="306"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42" autoAdjust="0"/>
    <p:restoredTop sz="94576" autoAdjust="0"/>
  </p:normalViewPr>
  <p:slideViewPr>
    <p:cSldViewPr snapToGrid="0">
      <p:cViewPr>
        <p:scale>
          <a:sx n="59" d="100"/>
          <a:sy n="59" d="100"/>
        </p:scale>
        <p:origin x="-900" y="-3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4199B1E-FD2B-B44D-ACCB-303F292E8E68}"/>
              </a:ext>
            </a:extLst>
          </p:cNvPr>
          <p:cNvSpPr>
            <a:spLocks noGrp="1"/>
          </p:cNvSpPr>
          <p:nvPr>
            <p:ph type="ctrTitle"/>
          </p:nvPr>
        </p:nvSpPr>
        <p:spPr>
          <a:xfrm>
            <a:off x="574766" y="1489165"/>
            <a:ext cx="8869680" cy="4872445"/>
          </a:xfrm>
        </p:spPr>
        <p:txBody>
          <a:bodyPr/>
          <a:lstStyle/>
          <a:p>
            <a:r>
              <a:rPr lang="en-US" dirty="0" smtClean="0"/>
              <a:t> </a:t>
            </a:r>
            <a:r>
              <a:rPr lang="ru-RU" dirty="0"/>
              <a:t/>
            </a:r>
            <a:br>
              <a:rPr lang="ru-RU" dirty="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kk-KZ" b="1" dirty="0" smtClean="0">
                <a:latin typeface="Times New Roman" pitchFamily="18" charset="0"/>
                <a:cs typeface="Times New Roman" pitchFamily="18" charset="0"/>
              </a:rPr>
              <a:t>12-Дәріс</a:t>
            </a:r>
            <a:r>
              <a:rPr lang="en-US" b="1"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a:t>
            </a:r>
            <a:br>
              <a:rPr lang="kk-KZ" b="1"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Портфолио </a:t>
            </a:r>
            <a:r>
              <a:rPr lang="kk-KZ" b="1" dirty="0" smtClean="0">
                <a:latin typeface="Times New Roman" pitchFamily="18" charset="0"/>
                <a:cs typeface="Times New Roman" pitchFamily="18" charset="0"/>
              </a:rPr>
              <a:t>жетістікті бағалау құралы. </a:t>
            </a:r>
            <a:r>
              <a:rPr lang="ru-RU" b="1" dirty="0" err="1" smtClean="0">
                <a:latin typeface="Times New Roman" pitchFamily="18" charset="0"/>
                <a:cs typeface="Times New Roman" pitchFamily="18" charset="0"/>
              </a:rPr>
              <a:t>Портфолионың түрлері</a:t>
            </a:r>
            <a:r>
              <a:rPr lang="kk-KZ" b="1" dirty="0" smtClean="0">
                <a:latin typeface="Times New Roman" pitchFamily="18" charset="0"/>
                <a:cs typeface="Times New Roman" pitchFamily="18" charset="0"/>
              </a:rPr>
              <a:t>, қ</a:t>
            </a:r>
            <a:r>
              <a:rPr lang="ru-RU" b="1" dirty="0" err="1" smtClean="0">
                <a:latin typeface="Times New Roman" pitchFamily="18" charset="0"/>
                <a:cs typeface="Times New Roman" pitchFamily="18" charset="0"/>
              </a:rPr>
              <a:t>ұрылымы</a:t>
            </a:r>
            <a:r>
              <a:rPr lang="kk-KZ" b="1" dirty="0" smtClean="0">
                <a:latin typeface="Times New Roman" pitchFamily="18" charset="0"/>
                <a:cs typeface="Times New Roman" pitchFamily="18" charset="0"/>
              </a:rPr>
              <a:t>.</a:t>
            </a: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r>
              <a:rPr lang="en-US" dirty="0" smtClean="0">
                <a:solidFill>
                  <a:srgbClr val="00B0F0"/>
                </a:solidFill>
              </a:rPr>
              <a:t> </a:t>
            </a:r>
            <a:endParaRPr lang="ru-RU" dirty="0">
              <a:solidFill>
                <a:srgbClr val="00B0F0"/>
              </a:solidFill>
            </a:endParaRPr>
          </a:p>
        </p:txBody>
      </p:sp>
      <p:sp>
        <p:nvSpPr>
          <p:cNvPr id="3" name="Подзаголовок 2">
            <a:extLst>
              <a:ext uri="{FF2B5EF4-FFF2-40B4-BE49-F238E27FC236}">
                <a16:creationId xmlns:a16="http://schemas.microsoft.com/office/drawing/2014/main" xmlns="" id="{C7961D53-092F-2446-A260-ABB4901FE6D2}"/>
              </a:ext>
            </a:extLst>
          </p:cNvPr>
          <p:cNvSpPr>
            <a:spLocks noGrp="1"/>
          </p:cNvSpPr>
          <p:nvPr>
            <p:ph type="subTitle" idx="1"/>
          </p:nvPr>
        </p:nvSpPr>
        <p:spPr>
          <a:xfrm>
            <a:off x="570330" y="4519201"/>
            <a:ext cx="7766936" cy="1096899"/>
          </a:xfrm>
        </p:spPr>
        <p:txBody>
          <a:bodyPr>
            <a:normAutofit/>
          </a:bodyPr>
          <a:lstStyle/>
          <a:p>
            <a:r>
              <a:rPr lang="ru-RU" sz="3200" dirty="0" smtClean="0"/>
              <a:t> </a:t>
            </a:r>
            <a:endParaRPr lang="ru-RU" sz="3200" dirty="0"/>
          </a:p>
        </p:txBody>
      </p:sp>
    </p:spTree>
    <p:extLst>
      <p:ext uri="{BB962C8B-B14F-4D97-AF65-F5344CB8AC3E}">
        <p14:creationId xmlns:p14="http://schemas.microsoft.com/office/powerpoint/2010/main" xmlns="" val="1126640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208548" y="529388"/>
            <a:ext cx="9464842" cy="18608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800" b="1" dirty="0" smtClean="0">
                <a:solidFill>
                  <a:schemeClr val="tx1"/>
                </a:solidFill>
                <a:latin typeface="Times New Roman" pitchFamily="18" charset="0"/>
                <a:cs typeface="Times New Roman" pitchFamily="18" charset="0"/>
              </a:rPr>
              <a:t> </a:t>
            </a:r>
            <a:r>
              <a:rPr lang="kk-KZ" sz="2800" b="1" dirty="0" smtClean="0">
                <a:solidFill>
                  <a:schemeClr val="tx1"/>
                </a:solidFill>
                <a:latin typeface="Times New Roman" pitchFamily="18" charset="0"/>
                <a:cs typeface="Times New Roman" pitchFamily="18" charset="0"/>
              </a:rPr>
              <a:t>1 кезең: </a:t>
            </a:r>
            <a:r>
              <a:rPr lang="kk-KZ" sz="2800" b="1" dirty="0" smtClean="0">
                <a:solidFill>
                  <a:schemeClr val="tx1"/>
                </a:solidFill>
                <a:latin typeface="Times New Roman" pitchFamily="18" charset="0"/>
                <a:cs typeface="Times New Roman" pitchFamily="18" charset="0"/>
              </a:rPr>
              <a:t> </a:t>
            </a:r>
            <a:r>
              <a:rPr lang="kk-KZ" sz="2000" dirty="0" smtClean="0">
                <a:solidFill>
                  <a:schemeClr val="tx1"/>
                </a:solidFill>
                <a:latin typeface="Times New Roman" pitchFamily="18" charset="0"/>
                <a:cs typeface="Times New Roman" pitchFamily="18" charset="0"/>
              </a:rPr>
              <a:t>Мақсатын </a:t>
            </a:r>
            <a:r>
              <a:rPr lang="kk-KZ" sz="2000" dirty="0" smtClean="0">
                <a:solidFill>
                  <a:schemeClr val="tx1"/>
                </a:solidFill>
                <a:latin typeface="Times New Roman" pitchFamily="18" charset="0"/>
                <a:cs typeface="Times New Roman" pitchFamily="18" charset="0"/>
              </a:rPr>
              <a:t>айқындау, оның мәртебесі қандай болады, құрылымын, бөлімдерін анықтау, саны нешеу болады, бағалау критерийлерін белгілеу. </a:t>
            </a:r>
            <a:r>
              <a:rPr lang="ru-RU" sz="2000" dirty="0" err="1" smtClean="0">
                <a:solidFill>
                  <a:schemeClr val="tx1"/>
                </a:solidFill>
                <a:latin typeface="Times New Roman" pitchFamily="18" charset="0"/>
                <a:cs typeface="Times New Roman" pitchFamily="18" charset="0"/>
              </a:rPr>
              <a:t>Портфолионы</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жинақтаудың, тапсырудың мерзімі</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белгіленеді</a:t>
            </a:r>
            <a:r>
              <a:rPr lang="ru-RU" sz="2000" dirty="0" smtClean="0">
                <a:solidFill>
                  <a:schemeClr val="tx1"/>
                </a:solidFill>
                <a:latin typeface="Times New Roman" pitchFamily="18" charset="0"/>
                <a:cs typeface="Times New Roman" pitchFamily="18" charset="0"/>
              </a:rPr>
              <a:t>.</a:t>
            </a:r>
            <a:endParaRPr lang="ru-RU" sz="2000" dirty="0" smtClean="0">
              <a:solidFill>
                <a:schemeClr val="tx1"/>
              </a:solidFill>
              <a:latin typeface="Times New Roman" pitchFamily="18" charset="0"/>
              <a:cs typeface="Times New Roman" pitchFamily="18" charset="0"/>
            </a:endParaRPr>
          </a:p>
        </p:txBody>
      </p:sp>
      <p:sp>
        <p:nvSpPr>
          <p:cNvPr id="11" name="Овал 10"/>
          <p:cNvSpPr/>
          <p:nvPr/>
        </p:nvSpPr>
        <p:spPr>
          <a:xfrm>
            <a:off x="192507" y="2470484"/>
            <a:ext cx="9240252" cy="8983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800" b="1" dirty="0" smtClean="0">
                <a:solidFill>
                  <a:schemeClr val="tx1"/>
                </a:solidFill>
                <a:latin typeface="Times New Roman" pitchFamily="18" charset="0"/>
                <a:cs typeface="Times New Roman" pitchFamily="18" charset="0"/>
              </a:rPr>
              <a:t>        2 </a:t>
            </a:r>
            <a:r>
              <a:rPr lang="ru-RU" sz="2800" b="1" dirty="0" err="1" smtClean="0">
                <a:solidFill>
                  <a:schemeClr val="tx1"/>
                </a:solidFill>
                <a:latin typeface="Times New Roman" pitchFamily="18" charset="0"/>
                <a:cs typeface="Times New Roman" pitchFamily="18" charset="0"/>
              </a:rPr>
              <a:t>кезең</a:t>
            </a:r>
            <a:r>
              <a:rPr lang="ru-RU" sz="2800" b="1"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Жинақтау</a:t>
            </a:r>
            <a:r>
              <a:rPr lang="ru-RU" sz="2800" dirty="0" smtClean="0">
                <a:solidFill>
                  <a:schemeClr val="tx1"/>
                </a:solidFill>
                <a:latin typeface="Times New Roman" pitchFamily="18" charset="0"/>
                <a:cs typeface="Times New Roman" pitchFamily="18" charset="0"/>
              </a:rPr>
              <a:t>.</a:t>
            </a:r>
          </a:p>
        </p:txBody>
      </p:sp>
      <p:sp>
        <p:nvSpPr>
          <p:cNvPr id="12" name="Овал 11"/>
          <p:cNvSpPr/>
          <p:nvPr/>
        </p:nvSpPr>
        <p:spPr>
          <a:xfrm>
            <a:off x="320842" y="3400925"/>
            <a:ext cx="9192126" cy="9625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800" b="1" dirty="0" smtClean="0">
                <a:solidFill>
                  <a:schemeClr val="tx1"/>
                </a:solidFill>
                <a:latin typeface="Times New Roman" pitchFamily="18" charset="0"/>
                <a:cs typeface="Times New Roman" pitchFamily="18" charset="0"/>
              </a:rPr>
              <a:t>       3 </a:t>
            </a:r>
            <a:r>
              <a:rPr lang="ru-RU" sz="2800" b="1" dirty="0" err="1" smtClean="0">
                <a:solidFill>
                  <a:schemeClr val="tx1"/>
                </a:solidFill>
                <a:latin typeface="Times New Roman" pitchFamily="18" charset="0"/>
                <a:cs typeface="Times New Roman" pitchFamily="18" charset="0"/>
              </a:rPr>
              <a:t>кезең</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К</a:t>
            </a:r>
            <a:r>
              <a:rPr lang="ru-RU" sz="2800" dirty="0" err="1" smtClean="0">
                <a:solidFill>
                  <a:schemeClr val="tx1"/>
                </a:solidFill>
                <a:latin typeface="Times New Roman" pitchFamily="18" charset="0"/>
                <a:cs typeface="Times New Roman" pitchFamily="18" charset="0"/>
              </a:rPr>
              <a:t>ері</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байланыс</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кезеңі</a:t>
            </a:r>
            <a:r>
              <a:rPr lang="ru-RU" sz="2800" dirty="0" smtClean="0">
                <a:solidFill>
                  <a:schemeClr val="tx1"/>
                </a:solidFill>
                <a:latin typeface="Times New Roman" pitchFamily="18" charset="0"/>
                <a:cs typeface="Times New Roman" pitchFamily="18" charset="0"/>
              </a:rPr>
              <a:t>.</a:t>
            </a:r>
            <a:endParaRPr lang="ru-RU" sz="2800" dirty="0" smtClean="0">
              <a:solidFill>
                <a:schemeClr val="tx1"/>
              </a:solidFill>
              <a:latin typeface="Times New Roman" pitchFamily="18" charset="0"/>
              <a:cs typeface="Times New Roman" pitchFamily="18" charset="0"/>
            </a:endParaRPr>
          </a:p>
        </p:txBody>
      </p:sp>
      <p:sp>
        <p:nvSpPr>
          <p:cNvPr id="13" name="Овал 12"/>
          <p:cNvSpPr/>
          <p:nvPr/>
        </p:nvSpPr>
        <p:spPr>
          <a:xfrm>
            <a:off x="336884" y="4443662"/>
            <a:ext cx="9160042" cy="10587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800" b="1" dirty="0" smtClean="0">
                <a:solidFill>
                  <a:schemeClr val="tx1"/>
                </a:solidFill>
                <a:latin typeface="Times New Roman" pitchFamily="18" charset="0"/>
                <a:cs typeface="Times New Roman" pitchFamily="18" charset="0"/>
              </a:rPr>
              <a:t>       4 </a:t>
            </a:r>
            <a:r>
              <a:rPr lang="ru-RU" sz="2800" b="1" dirty="0" err="1" smtClean="0">
                <a:solidFill>
                  <a:schemeClr val="tx1"/>
                </a:solidFill>
                <a:latin typeface="Times New Roman" pitchFamily="18" charset="0"/>
                <a:cs typeface="Times New Roman" pitchFamily="18" charset="0"/>
              </a:rPr>
              <a:t>кезең</a:t>
            </a:r>
            <a:r>
              <a:rPr lang="ru-RU" sz="2800" b="1"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Жеке</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адамның </a:t>
            </a:r>
            <a:r>
              <a:rPr lang="ru-RU" sz="2800" dirty="0" err="1" smtClean="0">
                <a:solidFill>
                  <a:schemeClr val="tx1"/>
                </a:solidFill>
                <a:latin typeface="Times New Roman" pitchFamily="18" charset="0"/>
                <a:cs typeface="Times New Roman" pitchFamily="18" charset="0"/>
              </a:rPr>
              <a:t>өз портфолиосын</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қорғауы</a:t>
            </a:r>
            <a:r>
              <a:rPr lang="ru-RU" sz="2800" dirty="0" smtClean="0">
                <a:solidFill>
                  <a:schemeClr val="tx1"/>
                </a:solidFill>
                <a:latin typeface="Times New Roman" pitchFamily="18" charset="0"/>
                <a:cs typeface="Times New Roman" pitchFamily="18" charset="0"/>
              </a:rPr>
              <a:t>. </a:t>
            </a:r>
          </a:p>
        </p:txBody>
      </p:sp>
      <p:sp>
        <p:nvSpPr>
          <p:cNvPr id="34820" name="Rectangle 4"/>
          <p:cNvSpPr>
            <a:spLocks noChangeArrowheads="1"/>
          </p:cNvSpPr>
          <p:nvPr/>
        </p:nvSpPr>
        <p:spPr bwMode="auto">
          <a:xfrm>
            <a:off x="0" y="0"/>
            <a:ext cx="396262"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000" b="0" i="0" u="none" strike="noStrike" cap="none" normalizeH="0" baseline="0" dirty="0" smtClean="0">
                <a:ln>
                  <a:noFill/>
                </a:ln>
                <a:solidFill>
                  <a:schemeClr val="tx1"/>
                </a:solidFill>
                <a:effectLst/>
                <a:latin typeface="Kz Times New Roman" charset="-52"/>
                <a:ea typeface="Times New Roman" pitchFamily="18" charset="0"/>
                <a:cs typeface="Arial" pitchFamily="34" charset="0"/>
              </a:rPr>
              <a:t>      </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4821" name="Rectangle 5"/>
          <p:cNvSpPr>
            <a:spLocks noChangeArrowheads="1"/>
          </p:cNvSpPr>
          <p:nvPr/>
        </p:nvSpPr>
        <p:spPr bwMode="auto">
          <a:xfrm>
            <a:off x="192505" y="0"/>
            <a:ext cx="8694821"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kk-KZ" sz="3200" b="1" i="1" dirty="0" smtClean="0">
                <a:solidFill>
                  <a:srgbClr val="FF0000"/>
                </a:solidFill>
                <a:latin typeface="Times New Roman" pitchFamily="18" charset="0"/>
                <a:cs typeface="Times New Roman" pitchFamily="18" charset="0"/>
              </a:rPr>
              <a:t>Портфолио әдісін енгізу тәртібі:</a:t>
            </a:r>
            <a:endParaRPr lang="ru-RU" sz="3200" dirty="0" smtClean="0">
              <a:solidFill>
                <a:srgbClr val="FF0000"/>
              </a:solidFill>
              <a:latin typeface="Times New Roman" pitchFamily="18" charset="0"/>
              <a:cs typeface="Times New Roman" pitchFamily="18" charset="0"/>
            </a:endParaRPr>
          </a:p>
        </p:txBody>
      </p:sp>
      <p:sp>
        <p:nvSpPr>
          <p:cNvPr id="28" name="Овал 27"/>
          <p:cNvSpPr/>
          <p:nvPr/>
        </p:nvSpPr>
        <p:spPr>
          <a:xfrm>
            <a:off x="401053" y="5582652"/>
            <a:ext cx="9095873" cy="12753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2800" b="1" dirty="0" smtClean="0">
                <a:solidFill>
                  <a:schemeClr val="tx1"/>
                </a:solidFill>
                <a:latin typeface="Times New Roman" pitchFamily="18" charset="0"/>
                <a:cs typeface="Times New Roman" pitchFamily="18" charset="0"/>
              </a:rPr>
              <a:t>       5 </a:t>
            </a:r>
            <a:r>
              <a:rPr lang="ru-RU" sz="2800" b="1" dirty="0" err="1" smtClean="0">
                <a:solidFill>
                  <a:schemeClr val="tx1"/>
                </a:solidFill>
                <a:latin typeface="Times New Roman" pitchFamily="18" charset="0"/>
                <a:cs typeface="Times New Roman" pitchFamily="18" charset="0"/>
              </a:rPr>
              <a:t>кезең</a:t>
            </a:r>
            <a:r>
              <a:rPr lang="ru-RU" sz="2800" dirty="0" smtClean="0">
                <a:solidFill>
                  <a:schemeClr val="tx1"/>
                </a:solidFill>
                <a:latin typeface="Times New Roman" pitchFamily="18" charset="0"/>
                <a:cs typeface="Times New Roman" pitchFamily="18" charset="0"/>
              </a:rPr>
              <a:t>.</a:t>
            </a:r>
            <a:r>
              <a:rPr lang="ru-RU" sz="2800" dirty="0" err="1" smtClean="0">
                <a:solidFill>
                  <a:schemeClr val="tx1"/>
                </a:solidFill>
                <a:latin typeface="Times New Roman" pitchFamily="18" charset="0"/>
                <a:cs typeface="Times New Roman" pitchFamily="18" charset="0"/>
              </a:rPr>
              <a:t>Автордың </a:t>
            </a:r>
            <a:r>
              <a:rPr lang="ru-RU" sz="2800" dirty="0" err="1" smtClean="0">
                <a:solidFill>
                  <a:schemeClr val="tx1"/>
                </a:solidFill>
                <a:latin typeface="Times New Roman" pitchFamily="18" charset="0"/>
                <a:cs typeface="Times New Roman" pitchFamily="18" charset="0"/>
              </a:rPr>
              <a:t>рұқсатымен басқа адамдарға көрсетілуі </a:t>
            </a:r>
            <a:r>
              <a:rPr lang="ru-RU" sz="2800" dirty="0" smtClean="0">
                <a:solidFill>
                  <a:schemeClr val="tx1"/>
                </a:solidFill>
                <a:latin typeface="Times New Roman" pitchFamily="18" charset="0"/>
                <a:cs typeface="Times New Roman" pitchFamily="18" charset="0"/>
              </a:rPr>
              <a:t>(</a:t>
            </a:r>
            <a:r>
              <a:rPr lang="ru-RU" sz="2800" dirty="0" err="1" smtClean="0">
                <a:solidFill>
                  <a:schemeClr val="tx1"/>
                </a:solidFill>
                <a:latin typeface="Times New Roman" pitchFamily="18" charset="0"/>
                <a:cs typeface="Times New Roman" pitchFamily="18" charset="0"/>
              </a:rPr>
              <a:t>презентациялау</a:t>
            </a:r>
            <a:r>
              <a:rPr lang="ru-RU" sz="2800" dirty="0" smtClean="0">
                <a:solidFill>
                  <a:schemeClr val="tx1"/>
                </a:solidFill>
                <a:latin typeface="Times New Roman" pitchFamily="18" charset="0"/>
                <a:cs typeface="Times New Roman" pitchFamily="18" charset="0"/>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198782" y="0"/>
            <a:ext cx="10005391"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0961" name="Rectangle 1"/>
          <p:cNvSpPr>
            <a:spLocks noChangeArrowheads="1"/>
          </p:cNvSpPr>
          <p:nvPr/>
        </p:nvSpPr>
        <p:spPr bwMode="auto">
          <a:xfrm>
            <a:off x="159026" y="185530"/>
            <a:ext cx="992587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fontAlgn="base">
              <a:spcBef>
                <a:spcPct val="0"/>
              </a:spcBef>
              <a:spcAft>
                <a:spcPct val="0"/>
              </a:spcAft>
            </a:pPr>
            <a:r>
              <a:rPr lang="kk-KZ" sz="2800" dirty="0" smtClean="0">
                <a:latin typeface="Times New Roman" pitchFamily="18" charset="0"/>
                <a:cs typeface="Times New Roman" pitchFamily="18" charset="0"/>
              </a:rPr>
              <a:t> Қазіргі кезде барлық мектептерде, жоғары оқу орындарында осы бағыттағы жетістіктер құжаттары ретінде портфолио жүрзізулері тәжірибеде қолданылып келеді. Өз тәжірибемізде магистранттардың портфолиосын енгізу арқылы аралық бақылау жүргізу өз нәтижесін беруде. Портфолио дайындау арқылы білім алушы өз бетінше ізденіп,  өз бетінше білім алуға машықтанады, зерттеушілік мәдениеттері қалыптасады. Ал оны қорғау негізінде өзіндік пікір білдіріп, өзін өзі бағалауға, рефлексиялауға    үйренеді.  </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4" name="Рисунок 4">
            <a:extLst>
              <a:ext uri="{FF2B5EF4-FFF2-40B4-BE49-F238E27FC236}">
                <a16:creationId xmlns:a16="http://schemas.microsoft.com/office/drawing/2014/main" xmlns="" id="{79C99007-D3AC-D340-BEF2-054CAC88B2E9}"/>
              </a:ext>
            </a:extLst>
          </p:cNvPr>
          <p:cNvPicPr>
            <a:picLocks noChangeAspect="1"/>
          </p:cNvPicPr>
          <p:nvPr/>
        </p:nvPicPr>
        <p:blipFill>
          <a:blip r:embed="rId2"/>
          <a:stretch>
            <a:fillRect/>
          </a:stretch>
        </p:blipFill>
        <p:spPr>
          <a:xfrm>
            <a:off x="336884" y="4347410"/>
            <a:ext cx="9529011" cy="231006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CA03646F-0B7D-B34E-AB5C-2A72E8CE33E0}"/>
              </a:ext>
            </a:extLst>
          </p:cNvPr>
          <p:cNvSpPr>
            <a:spLocks noGrp="1"/>
          </p:cNvSpPr>
          <p:nvPr>
            <p:ph idx="1"/>
          </p:nvPr>
        </p:nvSpPr>
        <p:spPr>
          <a:xfrm>
            <a:off x="190950" y="172278"/>
            <a:ext cx="9377120" cy="4770783"/>
          </a:xfrm>
        </p:spPr>
        <p:txBody>
          <a:bodyPr>
            <a:normAutofit/>
          </a:bodyPr>
          <a:lstStyle/>
          <a:p>
            <a:pPr>
              <a:buNone/>
            </a:pPr>
            <a:r>
              <a:rPr lang="ru-RU" sz="3200" b="1" dirty="0" err="1" smtClean="0">
                <a:solidFill>
                  <a:schemeClr val="accent1"/>
                </a:solidFill>
                <a:latin typeface="Times New Roman" pitchFamily="18" charset="0"/>
                <a:cs typeface="Times New Roman" pitchFamily="18" charset="0"/>
              </a:rPr>
              <a:t>Бақылау сұрақтары:</a:t>
            </a:r>
            <a:r>
              <a:rPr lang="ru-RU" sz="3200" b="1" dirty="0" smtClean="0">
                <a:solidFill>
                  <a:schemeClr val="accent1"/>
                </a:solidFill>
                <a:latin typeface="Times New Roman" pitchFamily="18" charset="0"/>
                <a:cs typeface="Times New Roman" pitchFamily="18" charset="0"/>
              </a:rPr>
              <a:t> </a:t>
            </a:r>
          </a:p>
          <a:p>
            <a:r>
              <a:rPr lang="kk-KZ" sz="3200" dirty="0" smtClean="0">
                <a:latin typeface="Times New Roman" pitchFamily="18" charset="0"/>
                <a:cs typeface="Times New Roman" pitchFamily="18" charset="0"/>
              </a:rPr>
              <a:t> </a:t>
            </a:r>
            <a:r>
              <a:rPr lang="kk-KZ" sz="3200" i="1" dirty="0" smtClean="0">
                <a:latin typeface="Times New Roman" pitchFamily="18" charset="0"/>
                <a:cs typeface="Times New Roman" pitchFamily="18" charset="0"/>
              </a:rPr>
              <a:t>1</a:t>
            </a:r>
            <a:r>
              <a:rPr lang="kk-KZ" sz="3200" i="1" dirty="0" smtClean="0">
                <a:latin typeface="Times New Roman" pitchFamily="18" charset="0"/>
                <a:cs typeface="Times New Roman" pitchFamily="18" charset="0"/>
              </a:rPr>
              <a:t>. Портфолио әдісінің енгізілу ретіне сипаттама беріңіз. </a:t>
            </a:r>
            <a:endParaRPr lang="ru-RU" sz="3200" dirty="0" smtClean="0">
              <a:latin typeface="Times New Roman" pitchFamily="18" charset="0"/>
              <a:cs typeface="Times New Roman" pitchFamily="18" charset="0"/>
            </a:endParaRPr>
          </a:p>
          <a:p>
            <a:r>
              <a:rPr lang="kk-KZ" sz="3200" i="1" dirty="0" smtClean="0">
                <a:latin typeface="Times New Roman" pitchFamily="18" charset="0"/>
                <a:cs typeface="Times New Roman" pitchFamily="18" charset="0"/>
              </a:rPr>
              <a:t>2. Білімді бағалаудың тағы қандай тиімді формаларын білесіз.</a:t>
            </a:r>
            <a:endParaRPr lang="ru-RU" sz="3200" dirty="0" smtClean="0">
              <a:latin typeface="Times New Roman" pitchFamily="18" charset="0"/>
              <a:cs typeface="Times New Roman" pitchFamily="18" charset="0"/>
            </a:endParaRPr>
          </a:p>
          <a:p>
            <a:r>
              <a:rPr lang="en-US" sz="3200" i="1" dirty="0" smtClean="0">
                <a:latin typeface="Times New Roman" pitchFamily="18" charset="0"/>
                <a:cs typeface="Times New Roman" pitchFamily="18" charset="0"/>
              </a:rPr>
              <a:t>3</a:t>
            </a:r>
            <a:r>
              <a:rPr lang="kk-KZ" sz="3200" i="1" dirty="0" smtClean="0">
                <a:latin typeface="Times New Roman" pitchFamily="18" charset="0"/>
                <a:cs typeface="Times New Roman" pitchFamily="18" charset="0"/>
              </a:rPr>
              <a:t>. </a:t>
            </a:r>
            <a:r>
              <a:rPr lang="kk-KZ" sz="3200" i="1" dirty="0" smtClean="0">
                <a:latin typeface="Times New Roman" pitchFamily="18" charset="0"/>
                <a:cs typeface="Times New Roman" pitchFamily="18" charset="0"/>
              </a:rPr>
              <a:t>Портфолио бойынша білімдегі жетістіктерді бағалау үшін сұрақтар әзірлеңіз.</a:t>
            </a:r>
            <a:endParaRPr lang="ru-RU" sz="3200" dirty="0" smtClean="0">
              <a:latin typeface="Times New Roman" pitchFamily="18" charset="0"/>
              <a:cs typeface="Times New Roman" pitchFamily="18" charset="0"/>
            </a:endParaRPr>
          </a:p>
          <a:p>
            <a:pPr>
              <a:buNone/>
            </a:pPr>
            <a:endParaRPr lang="ru-RU" sz="2400" dirty="0" smtClean="0"/>
          </a:p>
          <a:p>
            <a:pPr>
              <a:buNone/>
            </a:pPr>
            <a:endParaRPr lang="ru-RU" sz="2400" dirty="0"/>
          </a:p>
        </p:txBody>
      </p:sp>
      <p:pic>
        <p:nvPicPr>
          <p:cNvPr id="4" name="Рисунок 4">
            <a:extLst>
              <a:ext uri="{FF2B5EF4-FFF2-40B4-BE49-F238E27FC236}">
                <a16:creationId xmlns:a16="http://schemas.microsoft.com/office/drawing/2014/main" xmlns="" id="{2D98D309-AFB2-D447-A5DA-C26CF4557C5C}"/>
              </a:ext>
            </a:extLst>
          </p:cNvPr>
          <p:cNvPicPr>
            <a:picLocks noChangeAspect="1"/>
          </p:cNvPicPr>
          <p:nvPr/>
        </p:nvPicPr>
        <p:blipFill>
          <a:blip r:embed="rId2"/>
          <a:stretch>
            <a:fillRect/>
          </a:stretch>
        </p:blipFill>
        <p:spPr>
          <a:xfrm>
            <a:off x="397567" y="4731026"/>
            <a:ext cx="8494642" cy="2126973"/>
          </a:xfrm>
          <a:prstGeom prst="rect">
            <a:avLst/>
          </a:prstGeom>
        </p:spPr>
      </p:pic>
    </p:spTree>
    <p:extLst>
      <p:ext uri="{BB962C8B-B14F-4D97-AF65-F5344CB8AC3E}">
        <p14:creationId xmlns:p14="http://schemas.microsoft.com/office/powerpoint/2010/main" xmlns="" val="1287880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712498" y="259423"/>
            <a:ext cx="8464731"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4400" b="1" i="0" u="none" strike="noStrike" cap="none" normalizeH="0" baseline="0" dirty="0" smtClean="0">
                <a:ln>
                  <a:noFill/>
                </a:ln>
                <a:solidFill>
                  <a:schemeClr val="accent1"/>
                </a:solidFill>
                <a:effectLst/>
                <a:latin typeface="Times New Roman" pitchFamily="18" charset="0"/>
                <a:ea typeface="Times New Roman" pitchFamily="18" charset="0"/>
                <a:cs typeface="Times New Roman" pitchFamily="18" charset="0"/>
              </a:rPr>
              <a:t>Пайдаланылған әдебиеттер :</a:t>
            </a:r>
            <a:endParaRPr kumimoji="0" lang="ru-RU" sz="4400" b="0" i="0" u="none" strike="noStrike" cap="none" normalizeH="0" baseline="0" dirty="0" smtClean="0">
              <a:ln>
                <a:noFill/>
              </a:ln>
              <a:solidFill>
                <a:schemeClr val="accent1"/>
              </a:solidFill>
              <a:effectLst/>
              <a:latin typeface="Times New Roman" pitchFamily="18" charset="0"/>
              <a:cs typeface="Times New Roman" pitchFamily="18" charset="0"/>
            </a:endParaRPr>
          </a:p>
          <a:p>
            <a:r>
              <a:rPr lang="kk-KZ" sz="2000" dirty="0" smtClean="0">
                <a:latin typeface="Times New Roman" pitchFamily="18" charset="0"/>
                <a:cs typeface="Times New Roman" pitchFamily="18" charset="0"/>
              </a:rPr>
              <a:t>1.Тұрғанбаева Б.А. Андрогогика. Алматы, 2011ж. </a:t>
            </a:r>
            <a:endParaRPr lang="ru-RU" sz="2000" dirty="0" smtClean="0">
              <a:latin typeface="Times New Roman" pitchFamily="18" charset="0"/>
              <a:cs typeface="Times New Roman" pitchFamily="18" charset="0"/>
            </a:endParaRPr>
          </a:p>
          <a:p>
            <a:r>
              <a:rPr lang="kk-KZ" sz="2000" dirty="0" smtClean="0">
                <a:latin typeface="Times New Roman" pitchFamily="18" charset="0"/>
                <a:cs typeface="Times New Roman" pitchFamily="18" charset="0"/>
              </a:rPr>
              <a:t>2.Змеев С.И. Основы андрагогики. – М.: Флинта. Наука, 2013г.</a:t>
            </a:r>
            <a:endParaRPr lang="ru-RU" sz="2000" dirty="0" smtClean="0">
              <a:latin typeface="Times New Roman" pitchFamily="18" charset="0"/>
              <a:cs typeface="Times New Roman" pitchFamily="18" charset="0"/>
            </a:endParaRPr>
          </a:p>
          <a:p>
            <a:r>
              <a:rPr lang="kk-KZ" sz="2000" dirty="0" smtClean="0">
                <a:latin typeface="Times New Roman" pitchFamily="18" charset="0"/>
                <a:cs typeface="Times New Roman" pitchFamily="18" charset="0"/>
              </a:rPr>
              <a:t>3..Основы андрагогики. Под редакцией И.А.Колесниковой М, А</a:t>
            </a:r>
            <a:r>
              <a:rPr lang="en-US" sz="2000" dirty="0" err="1" smtClean="0">
                <a:latin typeface="Times New Roman" pitchFamily="18" charset="0"/>
                <a:cs typeface="Times New Roman" pitchFamily="18" charset="0"/>
              </a:rPr>
              <a:t>cadema</a:t>
            </a:r>
            <a:r>
              <a:rPr lang="ru-RU" sz="2000" dirty="0" smtClean="0">
                <a:latin typeface="Times New Roman" pitchFamily="18" charset="0"/>
                <a:cs typeface="Times New Roman" pitchFamily="18" charset="0"/>
              </a:rPr>
              <a:t> 2007</a:t>
            </a:r>
            <a:r>
              <a:rPr lang="kk-KZ" sz="2000" dirty="0" smtClean="0">
                <a:latin typeface="Times New Roman" pitchFamily="18" charset="0"/>
                <a:cs typeface="Times New Roman" pitchFamily="18" charset="0"/>
              </a:rPr>
              <a:t>г.</a:t>
            </a:r>
            <a:endParaRPr lang="ru-RU" sz="2000" dirty="0" smtClean="0">
              <a:latin typeface="Times New Roman" pitchFamily="18" charset="0"/>
              <a:cs typeface="Times New Roman" pitchFamily="18" charset="0"/>
            </a:endParaRPr>
          </a:p>
          <a:p>
            <a:r>
              <a:rPr lang="kk-KZ" sz="2000" dirty="0" smtClean="0">
                <a:latin typeface="Times New Roman" pitchFamily="18" charset="0"/>
                <a:cs typeface="Times New Roman" pitchFamily="18" charset="0"/>
              </a:rPr>
              <a:t>4.</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Теслинов</a:t>
            </a:r>
            <a:r>
              <a:rPr lang="ru-RU" sz="2000" dirty="0" smtClean="0">
                <a:latin typeface="Times New Roman" pitchFamily="18" charset="0"/>
                <a:cs typeface="Times New Roman" pitchFamily="18" charset="0"/>
              </a:rPr>
              <a:t> А.Г. Протасова И. А. Развивающее образование для взрослых Флинта, Наука 2016</a:t>
            </a:r>
          </a:p>
          <a:p>
            <a:r>
              <a:rPr lang="kk-KZ" sz="2000" dirty="0" smtClean="0">
                <a:latin typeface="Times New Roman" pitchFamily="18" charset="0"/>
                <a:cs typeface="Times New Roman" pitchFamily="18" charset="0"/>
              </a:rPr>
              <a:t>5.</a:t>
            </a:r>
            <a:r>
              <a:rPr lang="ru-MO" sz="2000" dirty="0" err="1" smtClean="0">
                <a:latin typeface="Times New Roman" pitchFamily="18" charset="0"/>
                <a:cs typeface="Times New Roman" pitchFamily="18" charset="0"/>
              </a:rPr>
              <a:t>Громкова</a:t>
            </a:r>
            <a:r>
              <a:rPr lang="ru-MO" sz="2000" dirty="0" smtClean="0">
                <a:latin typeface="Times New Roman" pitchFamily="18" charset="0"/>
                <a:cs typeface="Times New Roman" pitchFamily="18" charset="0"/>
              </a:rPr>
              <a:t> М.Т. </a:t>
            </a:r>
            <a:r>
              <a:rPr lang="ru-MO" sz="2000" dirty="0" err="1" smtClean="0">
                <a:latin typeface="Times New Roman" pitchFamily="18" charset="0"/>
                <a:cs typeface="Times New Roman" pitchFamily="18" charset="0"/>
              </a:rPr>
              <a:t>Андрагогика</a:t>
            </a:r>
            <a:r>
              <a:rPr lang="ru-MO" sz="2000" dirty="0" smtClean="0">
                <a:latin typeface="Times New Roman" pitchFamily="18" charset="0"/>
                <a:cs typeface="Times New Roman" pitchFamily="18" charset="0"/>
              </a:rPr>
              <a:t>: теория и практика образования взрослых. </a:t>
            </a:r>
            <a:r>
              <a:rPr lang="ru-RU" sz="2000" dirty="0" smtClean="0">
                <a:latin typeface="Times New Roman" pitchFamily="18" charset="0"/>
                <a:cs typeface="Times New Roman" pitchFamily="18" charset="0"/>
              </a:rPr>
              <a:t>Москва: </a:t>
            </a:r>
            <a:r>
              <a:rPr lang="ru-RU" sz="2000" dirty="0" err="1" smtClean="0">
                <a:latin typeface="Times New Roman" pitchFamily="18" charset="0"/>
                <a:cs typeface="Times New Roman" pitchFamily="18" charset="0"/>
              </a:rPr>
              <a:t>Юнити</a:t>
            </a:r>
            <a:r>
              <a:rPr lang="ru-RU" sz="2000" dirty="0" smtClean="0">
                <a:latin typeface="Times New Roman" pitchFamily="18" charset="0"/>
                <a:cs typeface="Times New Roman" pitchFamily="18" charset="0"/>
              </a:rPr>
              <a:t>, 2015</a:t>
            </a:r>
          </a:p>
          <a:p>
            <a:r>
              <a:rPr lang="ru-RU" sz="2000" dirty="0" smtClean="0">
                <a:latin typeface="Times New Roman" pitchFamily="18" charset="0"/>
                <a:cs typeface="Times New Roman" pitchFamily="18" charset="0"/>
              </a:rPr>
              <a:t>6.Дрешер Ю.Н. </a:t>
            </a:r>
            <a:r>
              <a:rPr lang="ru-RU" sz="2000" dirty="0" err="1" smtClean="0">
                <a:latin typeface="Times New Roman" pitchFamily="18" charset="0"/>
                <a:cs typeface="Times New Roman" pitchFamily="18" charset="0"/>
              </a:rPr>
              <a:t>Андрагогика</a:t>
            </a:r>
            <a:r>
              <a:rPr lang="ru-RU" sz="2000" dirty="0" smtClean="0">
                <a:latin typeface="Times New Roman" pitchFamily="18" charset="0"/>
                <a:cs typeface="Times New Roman" pitchFamily="18" charset="0"/>
              </a:rPr>
              <a:t>. Современные технологии в подготовке и проведении учебного процесса. Казань: Медицина, 2017.</a:t>
            </a:r>
          </a:p>
          <a:p>
            <a:r>
              <a:rPr lang="kk-KZ" sz="2000" dirty="0" smtClean="0">
                <a:latin typeface="Times New Roman" pitchFamily="18" charset="0"/>
                <a:cs typeface="Times New Roman" pitchFamily="18" charset="0"/>
              </a:rPr>
              <a:t>7.Альмухамбетов Б.А.</a:t>
            </a:r>
            <a:r>
              <a:rPr lang="ru-MO" sz="2000" dirty="0" smtClean="0">
                <a:latin typeface="Times New Roman" pitchFamily="18" charset="0"/>
                <a:cs typeface="Times New Roman" pitchFamily="18" charset="0"/>
              </a:rPr>
              <a:t> Тенденции развития системы повышения квалификации в Казахстане. - </a:t>
            </a:r>
            <a:r>
              <a:rPr lang="ru-MO" sz="2000" dirty="0" err="1" smtClean="0">
                <a:latin typeface="Times New Roman" pitchFamily="18" charset="0"/>
                <a:cs typeface="Times New Roman" pitchFamily="18" charset="0"/>
              </a:rPr>
              <a:t>Алматы</a:t>
            </a:r>
            <a:r>
              <a:rPr lang="ru-MO" sz="2000" dirty="0" smtClean="0">
                <a:latin typeface="Times New Roman" pitchFamily="18" charset="0"/>
                <a:cs typeface="Times New Roman" pitchFamily="18" charset="0"/>
              </a:rPr>
              <a:t>. -2000. - 265 с.</a:t>
            </a:r>
            <a:endParaRPr lang="ru-RU" sz="2000" dirty="0" smtClean="0">
              <a:latin typeface="Times New Roman" pitchFamily="18" charset="0"/>
              <a:cs typeface="Times New Roman" pitchFamily="18" charset="0"/>
            </a:endParaRPr>
          </a:p>
          <a:p>
            <a:r>
              <a:rPr lang="ru-MO" sz="2000" dirty="0" smtClean="0">
                <a:latin typeface="Times New Roman" pitchFamily="18" charset="0"/>
                <a:cs typeface="Times New Roman" pitchFamily="18" charset="0"/>
              </a:rPr>
              <a:t>8</a:t>
            </a:r>
            <a:r>
              <a:rPr lang="kk-KZ" sz="2000" dirty="0" smtClean="0">
                <a:latin typeface="Times New Roman" pitchFamily="18" charset="0"/>
                <a:cs typeface="Times New Roman" pitchFamily="18" charset="0"/>
              </a:rPr>
              <a:t>.Тұрғынбаева Б.А.Мұғалімдердің шығармашылық әлеуетін біліктілікті арттыру жағдайында дамыту: теория және тәжірибе – Алматы, - 2005 ж.</a:t>
            </a:r>
            <a:endParaRPr lang="ru-RU" sz="2000" dirty="0" smtClean="0">
              <a:latin typeface="Times New Roman" pitchFamily="18" charset="0"/>
              <a:cs typeface="Times New Roman" pitchFamily="18" charset="0"/>
            </a:endParaRPr>
          </a:p>
          <a:p>
            <a:r>
              <a:rPr lang="kk-KZ" sz="2000" dirty="0" smtClean="0">
                <a:latin typeface="Times New Roman" pitchFamily="18" charset="0"/>
                <a:cs typeface="Times New Roman" pitchFamily="18" charset="0"/>
              </a:rPr>
              <a:t>8.</a:t>
            </a:r>
            <a:r>
              <a:rPr lang="ru-RU" sz="2000" dirty="0" smtClean="0">
                <a:latin typeface="Times New Roman" pitchFamily="18" charset="0"/>
                <a:cs typeface="Times New Roman" pitchFamily="18" charset="0"/>
              </a:rPr>
              <a:t> Основы педагогики и </a:t>
            </a:r>
            <a:r>
              <a:rPr lang="ru-RU" sz="2000" dirty="0" err="1" smtClean="0">
                <a:latin typeface="Times New Roman" pitchFamily="18" charset="0"/>
                <a:cs typeface="Times New Roman" pitchFamily="18" charset="0"/>
              </a:rPr>
              <a:t>андрагогики</a:t>
            </a:r>
            <a:r>
              <a:rPr lang="ru-RU" sz="2000" dirty="0" smtClean="0">
                <a:latin typeface="Times New Roman" pitchFamily="18" charset="0"/>
                <a:cs typeface="Times New Roman" pitchFamily="18" charset="0"/>
              </a:rPr>
              <a:t> : учеб. пособие </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33B38B8-0A2C-D84D-88DF-1B922DC3A233}"/>
              </a:ext>
            </a:extLst>
          </p:cNvPr>
          <p:cNvSpPr>
            <a:spLocks noGrp="1"/>
          </p:cNvSpPr>
          <p:nvPr>
            <p:ph type="title"/>
          </p:nvPr>
        </p:nvSpPr>
        <p:spPr/>
        <p:txBody>
          <a:bodyPr/>
          <a:lstStyle/>
          <a:p>
            <a:endParaRPr lang="ru-RU"/>
          </a:p>
        </p:txBody>
      </p:sp>
      <p:pic>
        <p:nvPicPr>
          <p:cNvPr id="4" name="Рисунок 4">
            <a:extLst>
              <a:ext uri="{FF2B5EF4-FFF2-40B4-BE49-F238E27FC236}">
                <a16:creationId xmlns:a16="http://schemas.microsoft.com/office/drawing/2014/main" xmlns="" id="{2E2F5717-C0A6-E64B-9205-0180F117486C}"/>
              </a:ext>
            </a:extLst>
          </p:cNvPr>
          <p:cNvPicPr>
            <a:picLocks noGrp="1" noChangeAspect="1"/>
          </p:cNvPicPr>
          <p:nvPr>
            <p:ph idx="1"/>
          </p:nvPr>
        </p:nvPicPr>
        <p:blipFill>
          <a:blip r:embed="rId2"/>
          <a:stretch>
            <a:fillRect/>
          </a:stretch>
        </p:blipFill>
        <p:spPr>
          <a:xfrm>
            <a:off x="0" y="0"/>
            <a:ext cx="12192000" cy="6858000"/>
          </a:xfrm>
        </p:spPr>
      </p:pic>
    </p:spTree>
    <p:extLst>
      <p:ext uri="{BB962C8B-B14F-4D97-AF65-F5344CB8AC3E}">
        <p14:creationId xmlns:p14="http://schemas.microsoft.com/office/powerpoint/2010/main" xmlns="" val="232959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45D56E5D-FB45-2B40-8040-311116F9A916}"/>
              </a:ext>
            </a:extLst>
          </p:cNvPr>
          <p:cNvSpPr>
            <a:spLocks noGrp="1"/>
          </p:cNvSpPr>
          <p:nvPr>
            <p:ph idx="1"/>
          </p:nvPr>
        </p:nvSpPr>
        <p:spPr>
          <a:xfrm>
            <a:off x="410818" y="636104"/>
            <a:ext cx="8534400" cy="3621853"/>
          </a:xfrm>
        </p:spPr>
        <p:txBody>
          <a:bodyPr>
            <a:normAutofit/>
          </a:bodyPr>
          <a:lstStyle/>
          <a:p>
            <a:r>
              <a:rPr lang="kk-KZ" sz="5700" b="1" dirty="0" smtClean="0">
                <a:solidFill>
                  <a:schemeClr val="accent1"/>
                </a:solidFill>
                <a:latin typeface="Times New Roman" pitchFamily="18" charset="0"/>
                <a:cs typeface="Times New Roman" pitchFamily="18" charset="0"/>
              </a:rPr>
              <a:t> Мақсаты: </a:t>
            </a:r>
            <a:r>
              <a:rPr lang="kk-KZ" sz="2800" b="1" dirty="0" smtClean="0">
                <a:solidFill>
                  <a:schemeClr val="tx1"/>
                </a:solidFill>
                <a:latin typeface="Times New Roman" pitchFamily="18" charset="0"/>
                <a:cs typeface="Times New Roman" pitchFamily="18" charset="0"/>
              </a:rPr>
              <a:t>Студенттерге </a:t>
            </a:r>
            <a:r>
              <a:rPr lang="kk-KZ" sz="2800" b="1" dirty="0" smtClean="0">
                <a:solidFill>
                  <a:schemeClr val="tx1"/>
                </a:solidFill>
                <a:latin typeface="Times New Roman" pitchFamily="18" charset="0"/>
                <a:cs typeface="Times New Roman" pitchFamily="18" charset="0"/>
              </a:rPr>
              <a:t>портфолио </a:t>
            </a:r>
            <a:r>
              <a:rPr lang="kk-KZ" sz="2800" b="1" dirty="0" smtClean="0">
                <a:solidFill>
                  <a:schemeClr val="tx1"/>
                </a:solidFill>
                <a:latin typeface="Times New Roman" pitchFamily="18" charset="0"/>
                <a:cs typeface="Times New Roman" pitchFamily="18" charset="0"/>
              </a:rPr>
              <a:t>әдісінің енгізілу ретіне сипаттама </a:t>
            </a:r>
            <a:r>
              <a:rPr lang="kk-KZ" sz="2800" b="1" dirty="0" smtClean="0">
                <a:solidFill>
                  <a:schemeClr val="tx1"/>
                </a:solidFill>
                <a:latin typeface="Times New Roman" pitchFamily="18" charset="0"/>
                <a:cs typeface="Times New Roman" pitchFamily="18" charset="0"/>
              </a:rPr>
              <a:t>беріп, </a:t>
            </a:r>
            <a:r>
              <a:rPr lang="kk-KZ" sz="2800" b="1" dirty="0" smtClean="0">
                <a:solidFill>
                  <a:schemeClr val="tx1"/>
                </a:solidFill>
                <a:latin typeface="Times New Roman" pitchFamily="18" charset="0"/>
                <a:cs typeface="Times New Roman" pitchFamily="18" charset="0"/>
              </a:rPr>
              <a:t>Білімді бағалаудың тағы </a:t>
            </a:r>
            <a:r>
              <a:rPr lang="kk-KZ" sz="2800" b="1" dirty="0" smtClean="0">
                <a:solidFill>
                  <a:schemeClr val="tx1"/>
                </a:solidFill>
                <a:latin typeface="Times New Roman" pitchFamily="18" charset="0"/>
                <a:cs typeface="Times New Roman" pitchFamily="18" charset="0"/>
              </a:rPr>
              <a:t>тиімді формаларын, оның </a:t>
            </a:r>
            <a:r>
              <a:rPr lang="kk-KZ" sz="2800" b="1" dirty="0" smtClean="0">
                <a:solidFill>
                  <a:schemeClr val="tx1"/>
                </a:solidFill>
                <a:latin typeface="Times New Roman" pitchFamily="18" charset="0"/>
                <a:cs typeface="Times New Roman" pitchFamily="18" charset="0"/>
              </a:rPr>
              <a:t>негізінде өзіндік пікір білдіріп, өзін өзі бағалауға, рефлексиялауға    </a:t>
            </a:r>
            <a:r>
              <a:rPr lang="kk-KZ" sz="2800" b="1" dirty="0" smtClean="0">
                <a:solidFill>
                  <a:schemeClr val="tx1"/>
                </a:solidFill>
                <a:latin typeface="Times New Roman" pitchFamily="18" charset="0"/>
                <a:cs typeface="Times New Roman" pitchFamily="18" charset="0"/>
              </a:rPr>
              <a:t>үйрету.</a:t>
            </a:r>
            <a:endParaRPr lang="ru-RU" sz="2800" b="1" dirty="0" smtClean="0">
              <a:solidFill>
                <a:schemeClr val="tx1"/>
              </a:solidFill>
              <a:latin typeface="Times New Roman" pitchFamily="18" charset="0"/>
              <a:cs typeface="Times New Roman" pitchFamily="18" charset="0"/>
            </a:endParaRPr>
          </a:p>
          <a:p>
            <a:endParaRPr lang="ru-RU" sz="5200" b="1" dirty="0" smtClean="0">
              <a:solidFill>
                <a:srgbClr val="FF0000"/>
              </a:solidFill>
              <a:latin typeface="Times New Roman" pitchFamily="18" charset="0"/>
              <a:cs typeface="Times New Roman" pitchFamily="18" charset="0"/>
            </a:endParaRPr>
          </a:p>
        </p:txBody>
      </p:sp>
      <p:pic>
        <p:nvPicPr>
          <p:cNvPr id="4" name="Рисунок 4">
            <a:extLst>
              <a:ext uri="{FF2B5EF4-FFF2-40B4-BE49-F238E27FC236}">
                <a16:creationId xmlns:a16="http://schemas.microsoft.com/office/drawing/2014/main" xmlns="" id="{83A654EA-D2E6-CC4C-A92E-CDCAF5D2BACC}"/>
              </a:ext>
            </a:extLst>
          </p:cNvPr>
          <p:cNvPicPr>
            <a:picLocks noChangeAspect="1"/>
          </p:cNvPicPr>
          <p:nvPr/>
        </p:nvPicPr>
        <p:blipFill>
          <a:blip r:embed="rId2"/>
          <a:stretch>
            <a:fillRect/>
          </a:stretch>
        </p:blipFill>
        <p:spPr>
          <a:xfrm>
            <a:off x="516835" y="3697357"/>
            <a:ext cx="8481391" cy="2783459"/>
          </a:xfrm>
          <a:prstGeom prst="rect">
            <a:avLst/>
          </a:prstGeom>
        </p:spPr>
      </p:pic>
    </p:spTree>
    <p:extLst>
      <p:ext uri="{BB962C8B-B14F-4D97-AF65-F5344CB8AC3E}">
        <p14:creationId xmlns:p14="http://schemas.microsoft.com/office/powerpoint/2010/main" xmlns="" val="851453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88274" y="2438400"/>
            <a:ext cx="8477796"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altLang="ko-KR" sz="4000" b="1" i="0" u="none" strike="noStrike" cap="none" normalizeH="0" baseline="0" dirty="0" smtClean="0">
                <a:ln>
                  <a:noFill/>
                </a:ln>
                <a:solidFill>
                  <a:schemeClr val="accent1"/>
                </a:solidFill>
                <a:effectLst/>
                <a:latin typeface="Times New Roman" pitchFamily="18" charset="0"/>
                <a:cs typeface="Times New Roman" pitchFamily="18" charset="0"/>
              </a:rPr>
              <a:t>Жоспары:</a:t>
            </a:r>
          </a:p>
          <a:p>
            <a:pPr marL="742950" indent="-742950">
              <a:buAutoNum type="arabicPeriod"/>
            </a:pPr>
            <a:r>
              <a:rPr lang="kk-KZ" sz="4000" b="1" dirty="0" smtClean="0">
                <a:solidFill>
                  <a:srgbClr val="FF0000"/>
                </a:solidFill>
                <a:latin typeface="Times New Roman" pitchFamily="18" charset="0"/>
                <a:cs typeface="Times New Roman" pitchFamily="18" charset="0"/>
              </a:rPr>
              <a:t>Портфолио </a:t>
            </a:r>
            <a:r>
              <a:rPr lang="kk-KZ" sz="4000" b="1" dirty="0" smtClean="0">
                <a:solidFill>
                  <a:srgbClr val="FF0000"/>
                </a:solidFill>
                <a:latin typeface="Times New Roman" pitchFamily="18" charset="0"/>
                <a:cs typeface="Times New Roman" pitchFamily="18" charset="0"/>
              </a:rPr>
              <a:t>– білім алушының жетістіктерін бағалау құралы</a:t>
            </a:r>
            <a:r>
              <a:rPr lang="kk-KZ" sz="4000" b="1" dirty="0" smtClean="0">
                <a:solidFill>
                  <a:srgbClr val="FF0000"/>
                </a:solidFill>
                <a:latin typeface="Times New Roman" pitchFamily="18" charset="0"/>
                <a:cs typeface="Times New Roman" pitchFamily="18" charset="0"/>
              </a:rPr>
              <a:t>.</a:t>
            </a:r>
          </a:p>
          <a:p>
            <a:pPr marL="742950" indent="-742950">
              <a:buAutoNum type="arabicPeriod"/>
            </a:pPr>
            <a:endParaRPr lang="kk-KZ" sz="4000" b="1" dirty="0" smtClean="0">
              <a:solidFill>
                <a:srgbClr val="FF0000"/>
              </a:solidFill>
              <a:latin typeface="Times New Roman" pitchFamily="18" charset="0"/>
              <a:cs typeface="Times New Roman" pitchFamily="18" charset="0"/>
            </a:endParaRPr>
          </a:p>
          <a:p>
            <a:pPr marL="742950" indent="-742950"/>
            <a:endParaRPr lang="ru-RU" sz="4000" dirty="0" smtClean="0">
              <a:solidFill>
                <a:srgbClr val="FF0000"/>
              </a:solidFill>
              <a:latin typeface="Times New Roman" pitchFamily="18" charset="0"/>
              <a:cs typeface="Times New Roman" pitchFamily="18" charset="0"/>
            </a:endParaRPr>
          </a:p>
          <a:p>
            <a:pPr lvl="0" algn="just" defTabSz="914400" eaLnBrk="0" fontAlgn="base" hangingPunct="0">
              <a:spcBef>
                <a:spcPct val="0"/>
              </a:spcBef>
              <a:spcAft>
                <a:spcPct val="0"/>
              </a:spcAft>
            </a:pPr>
            <a:r>
              <a:rPr kumimoji="0" lang="kk-KZ" altLang="ko-KR" sz="2800" b="1" i="0" u="none" strike="noStrike" cap="none" normalizeH="0" baseline="0" dirty="0" smtClean="0">
                <a:ln>
                  <a:noFill/>
                </a:ln>
                <a:solidFill>
                  <a:schemeClr val="accent1"/>
                </a:solidFill>
                <a:effectLst/>
                <a:latin typeface="Times New Roman" pitchFamily="18" charset="0"/>
                <a:cs typeface="Times New Roman" pitchFamily="18" charset="0"/>
              </a:rPr>
              <a:t>Негізгі </a:t>
            </a:r>
            <a:r>
              <a:rPr kumimoji="0" lang="kk-KZ" altLang="ko-KR" sz="2800" b="1" i="0" u="none" strike="noStrike" cap="none" normalizeH="0" baseline="0" dirty="0" smtClean="0">
                <a:ln>
                  <a:noFill/>
                </a:ln>
                <a:solidFill>
                  <a:schemeClr val="accent1"/>
                </a:solidFill>
                <a:effectLst/>
                <a:latin typeface="Times New Roman" pitchFamily="18" charset="0"/>
                <a:cs typeface="Times New Roman" pitchFamily="18" charset="0"/>
              </a:rPr>
              <a:t>ұғымдар: </a:t>
            </a:r>
            <a:r>
              <a:rPr kumimoji="0" lang="kk-KZ" altLang="ko-KR" sz="2800" b="0" i="0" u="none" strike="noStrike" cap="none" normalizeH="0" baseline="0" dirty="0" smtClean="0">
                <a:ln>
                  <a:noFill/>
                </a:ln>
                <a:solidFill>
                  <a:srgbClr val="000000"/>
                </a:solidFill>
                <a:effectLst/>
                <a:latin typeface="Times New Roman" pitchFamily="18" charset="0"/>
                <a:cs typeface="Times New Roman" pitchFamily="18" charset="0"/>
              </a:rPr>
              <a:t> </a:t>
            </a:r>
            <a:r>
              <a:rPr lang="kk-KZ" sz="2800" dirty="0" smtClean="0"/>
              <a:t> </a:t>
            </a:r>
            <a:r>
              <a:rPr lang="kk-KZ" sz="2800" dirty="0" smtClean="0">
                <a:latin typeface="Times New Roman" pitchFamily="18" charset="0"/>
                <a:cs typeface="Times New Roman" pitchFamily="18" charset="0"/>
              </a:rPr>
              <a:t>портфолио, құжат, бағалау</a:t>
            </a:r>
            <a:endParaRPr kumimoji="0" lang="kk-KZ" altLang="ko-K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4" name="Рисунок 4">
            <a:extLst>
              <a:ext uri="{FF2B5EF4-FFF2-40B4-BE49-F238E27FC236}">
                <a16:creationId xmlns:a16="http://schemas.microsoft.com/office/drawing/2014/main" xmlns="" id="{3A3674E6-2945-3C4E-A0A4-5301CDCABD71}"/>
              </a:ext>
            </a:extLst>
          </p:cNvPr>
          <p:cNvPicPr>
            <a:picLocks noChangeAspect="1"/>
          </p:cNvPicPr>
          <p:nvPr/>
        </p:nvPicPr>
        <p:blipFill>
          <a:blip r:embed="rId2"/>
          <a:stretch>
            <a:fillRect/>
          </a:stretch>
        </p:blipFill>
        <p:spPr>
          <a:xfrm>
            <a:off x="703555" y="214051"/>
            <a:ext cx="8651781" cy="209601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33246" y="640080"/>
            <a:ext cx="3725507" cy="369332"/>
          </a:xfrm>
          <a:prstGeom prst="rect">
            <a:avLst/>
          </a:prstGeom>
        </p:spPr>
        <p:txBody>
          <a:bodyPr wrap="square">
            <a:spAutoFit/>
          </a:bodyPr>
          <a:lstStyle/>
          <a:p>
            <a:r>
              <a:rPr lang="en-US" altLang="ko-KR" b="1" dirty="0" smtClean="0">
                <a:solidFill>
                  <a:srgbClr val="FF0000"/>
                </a:solidFill>
                <a:latin typeface="Times New Roman" pitchFamily="18" charset="0"/>
                <a:cs typeface="Times New Roman" pitchFamily="18" charset="0"/>
              </a:rPr>
              <a:t> </a:t>
            </a:r>
            <a:endParaRPr lang="ru-RU" dirty="0"/>
          </a:p>
        </p:txBody>
      </p:sp>
      <p:sp>
        <p:nvSpPr>
          <p:cNvPr id="5" name="Прямоугольник 4"/>
          <p:cNvSpPr/>
          <p:nvPr/>
        </p:nvSpPr>
        <p:spPr>
          <a:xfrm>
            <a:off x="4538046" y="944880"/>
            <a:ext cx="3725507" cy="369332"/>
          </a:xfrm>
          <a:prstGeom prst="rect">
            <a:avLst/>
          </a:prstGeom>
        </p:spPr>
        <p:txBody>
          <a:bodyPr wrap="square">
            <a:spAutoFit/>
          </a:bodyPr>
          <a:lstStyle/>
          <a:p>
            <a:r>
              <a:rPr lang="en-US" altLang="ko-KR" b="1" dirty="0" smtClean="0">
                <a:solidFill>
                  <a:srgbClr val="FF0000"/>
                </a:solidFill>
                <a:latin typeface="Times New Roman" pitchFamily="18" charset="0"/>
                <a:cs typeface="Times New Roman" pitchFamily="18" charset="0"/>
              </a:rPr>
              <a:t> </a:t>
            </a:r>
            <a:endParaRPr lang="ru-RU" dirty="0"/>
          </a:p>
        </p:txBody>
      </p:sp>
      <p:sp>
        <p:nvSpPr>
          <p:cNvPr id="6" name="Прямоугольник 5"/>
          <p:cNvSpPr/>
          <p:nvPr/>
        </p:nvSpPr>
        <p:spPr>
          <a:xfrm>
            <a:off x="496389" y="300446"/>
            <a:ext cx="9144916" cy="6370975"/>
          </a:xfrm>
          <a:prstGeom prst="rect">
            <a:avLst/>
          </a:prstGeom>
        </p:spPr>
        <p:txBody>
          <a:bodyPr wrap="square">
            <a:spAutoFit/>
          </a:bodyPr>
          <a:lstStyle/>
          <a:p>
            <a:r>
              <a:rPr lang="en-US" altLang="ko-KR" sz="2400" b="1" dirty="0" smtClean="0">
                <a:solidFill>
                  <a:srgbClr val="FF0000"/>
                </a:solidFill>
                <a:latin typeface="Times New Roman" pitchFamily="18" charset="0"/>
                <a:cs typeface="Times New Roman" pitchFamily="18" charset="0"/>
              </a:rPr>
              <a:t>1</a:t>
            </a:r>
            <a:r>
              <a:rPr lang="en-US" altLang="ko-KR" sz="2400" b="1" dirty="0" smtClean="0">
                <a:solidFill>
                  <a:srgbClr val="FF0000"/>
                </a:solidFill>
                <a:latin typeface="Times New Roman" pitchFamily="18" charset="0"/>
                <a:cs typeface="Times New Roman" pitchFamily="18" charset="0"/>
              </a:rPr>
              <a:t>.</a:t>
            </a:r>
            <a:r>
              <a:rPr lang="en-US" sz="2400" b="1" dirty="0" smtClean="0">
                <a:solidFill>
                  <a:srgbClr val="FF0000"/>
                </a:solidFill>
                <a:latin typeface="Times New Roman" pitchFamily="18" charset="0"/>
                <a:cs typeface="Times New Roman" pitchFamily="18" charset="0"/>
              </a:rPr>
              <a:t> </a:t>
            </a:r>
            <a:r>
              <a:rPr lang="kk-KZ" sz="2400" b="1" dirty="0" smtClean="0">
                <a:solidFill>
                  <a:srgbClr val="FF0000"/>
                </a:solidFill>
                <a:latin typeface="Times New Roman" pitchFamily="18" charset="0"/>
                <a:cs typeface="Times New Roman" pitchFamily="18" charset="0"/>
              </a:rPr>
              <a:t> </a:t>
            </a:r>
            <a:r>
              <a:rPr lang="kk-KZ" sz="2400" b="1" dirty="0" smtClean="0">
                <a:solidFill>
                  <a:srgbClr val="FF0000"/>
                </a:solidFill>
                <a:latin typeface="Times New Roman" pitchFamily="18" charset="0"/>
                <a:cs typeface="Times New Roman" pitchFamily="18" charset="0"/>
              </a:rPr>
              <a:t>Портфолио – білім алушының жетістіктерін бағалау құралы.</a:t>
            </a:r>
            <a:endParaRPr lang="ru-RU" sz="2400" dirty="0" smtClean="0">
              <a:solidFill>
                <a:srgbClr val="FF0000"/>
              </a:solidFill>
              <a:latin typeface="Times New Roman" pitchFamily="18" charset="0"/>
              <a:cs typeface="Times New Roman" pitchFamily="18" charset="0"/>
            </a:endParaRPr>
          </a:p>
          <a:p>
            <a:r>
              <a:rPr lang="kk-KZ" sz="2400" b="1" dirty="0" smtClean="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r>
              <a:rPr lang="kk-KZ" sz="2400" i="1"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Кредиттік оқыту технологиясы жағдайында білім алушылардың оқудағы жетістіктерін бағалау    Осыған сәйкес портфолио жинақтау қазіргі кезде кең қолданылып келе жатқан білімді бағалаудың заманауи әрі тиімді түрлерінің бірі болып табылады. </a:t>
            </a:r>
            <a:endParaRPr lang="ru-RU" sz="2400" dirty="0" smtClean="0">
              <a:latin typeface="Times New Roman" pitchFamily="18" charset="0"/>
              <a:cs typeface="Times New Roman" pitchFamily="18" charset="0"/>
            </a:endParaRPr>
          </a:p>
          <a:p>
            <a:r>
              <a:rPr lang="kk-KZ" sz="2400" b="1" i="1" dirty="0" smtClean="0">
                <a:latin typeface="Times New Roman" pitchFamily="18" charset="0"/>
                <a:cs typeface="Times New Roman" pitchFamily="18" charset="0"/>
              </a:rPr>
              <a:t>«Портфолио»</a:t>
            </a:r>
            <a:r>
              <a:rPr lang="kk-KZ" sz="2400" dirty="0" smtClean="0">
                <a:latin typeface="Times New Roman" pitchFamily="18" charset="0"/>
                <a:cs typeface="Times New Roman" pitchFamily="18" charset="0"/>
              </a:rPr>
              <a:t> - білім алушының дамуын, оның жетістіктерін көрсететін көпмақсатты құжат.  Бұл бағалау құралы білім беру жүйесіне саясат, бизнес салаларынын келген. Портфолио – белгілі бір мерзімде – оқушының, студенттің, оқытушының, жеке мекеменің жетістіктерін жинақтау, бағалау тәсілі. Алған білімдердің мониторингін көрсететін, білім алушының ынтасы мен даму прогресін байқауға болатын, олардың білім алу, қызметтері саласындағы еңбектері бойынша нәтижелерін көрсететін жұмыстарының коллекциялары. Олардың білімдік, шығармашылық, әлеуметтік, коммуникативтік бағыттарда практикалық тұрғыдағы белсенділігін көрсетеді.</a:t>
            </a:r>
            <a:endParaRPr lang="ru-RU"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1263" y="-304800"/>
            <a:ext cx="10042358" cy="7294305"/>
          </a:xfrm>
          <a:prstGeom prst="rect">
            <a:avLst/>
          </a:prstGeom>
        </p:spPr>
        <p:txBody>
          <a:bodyPr wrap="square">
            <a:spAutoFit/>
          </a:bodyPr>
          <a:lstStyle/>
          <a:p>
            <a:endParaRPr lang="ru-RU" sz="3200" dirty="0" smtClean="0">
              <a:latin typeface="Times New Roman" pitchFamily="18" charset="0"/>
              <a:cs typeface="Times New Roman" pitchFamily="18" charset="0"/>
            </a:endParaRPr>
          </a:p>
          <a:p>
            <a:r>
              <a:rPr lang="ru-RU"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Портфолио </a:t>
            </a:r>
            <a:r>
              <a:rPr lang="kk-KZ" sz="3200" b="1" dirty="0" smtClean="0">
                <a:latin typeface="Times New Roman" pitchFamily="18" charset="0"/>
                <a:cs typeface="Times New Roman" pitchFamily="18" charset="0"/>
              </a:rPr>
              <a:t>дәстүрлі тест, емтихан </a:t>
            </a:r>
            <a:r>
              <a:rPr lang="kk-KZ" sz="3200" dirty="0" smtClean="0">
                <a:latin typeface="Times New Roman" pitchFamily="18" charset="0"/>
                <a:cs typeface="Times New Roman" pitchFamily="18" charset="0"/>
              </a:rPr>
              <a:t>сияқты бағалау формаларының қатарын толықтырады. Оны аралық бақылаулар кезінде бағаны жинақтау тәсілі ретінде қолдану бағалауды саралауға мүмкіндік береді.</a:t>
            </a:r>
            <a:endParaRPr lang="ru-RU" sz="3200" dirty="0" smtClean="0">
              <a:latin typeface="Times New Roman" pitchFamily="18" charset="0"/>
              <a:cs typeface="Times New Roman" pitchFamily="18" charset="0"/>
            </a:endParaRPr>
          </a:p>
          <a:p>
            <a:r>
              <a:rPr lang="kk-KZ" sz="3200" b="1" dirty="0" smtClean="0">
                <a:latin typeface="Times New Roman" pitchFamily="18" charset="0"/>
                <a:cs typeface="Times New Roman" pitchFamily="18" charset="0"/>
              </a:rPr>
              <a:t>Портфолио мына төмендегі педагогикалық, андрагогикалық міндеттерді шешеді:</a:t>
            </a:r>
            <a:endParaRPr lang="ru-RU" sz="3200" b="1" dirty="0" smtClean="0">
              <a:latin typeface="Times New Roman" pitchFamily="18" charset="0"/>
              <a:cs typeface="Times New Roman" pitchFamily="18" charset="0"/>
            </a:endParaRPr>
          </a:p>
          <a:p>
            <a:pPr>
              <a:buFont typeface="Wingdings" pitchFamily="2" charset="2"/>
              <a:buChar char="Ø"/>
            </a:pPr>
            <a:r>
              <a:rPr lang="kk-KZ" sz="3200" dirty="0" smtClean="0">
                <a:solidFill>
                  <a:srgbClr val="FF0000"/>
                </a:solidFill>
                <a:latin typeface="Times New Roman" pitchFamily="18" charset="0"/>
                <a:cs typeface="Times New Roman" pitchFamily="18" charset="0"/>
              </a:rPr>
              <a:t> </a:t>
            </a:r>
            <a:r>
              <a:rPr lang="kk-KZ" sz="3200" b="1" dirty="0" smtClean="0">
                <a:solidFill>
                  <a:srgbClr val="FF0000"/>
                </a:solidFill>
                <a:latin typeface="Times New Roman" pitchFamily="18" charset="0"/>
                <a:cs typeface="Times New Roman" pitchFamily="18" charset="0"/>
              </a:rPr>
              <a:t>1. Білім алушылардың оқу мотивтерін арттырады.</a:t>
            </a:r>
            <a:endParaRPr lang="ru-RU" sz="3200" b="1" dirty="0" smtClean="0">
              <a:solidFill>
                <a:srgbClr val="FF0000"/>
              </a:solidFill>
              <a:latin typeface="Times New Roman" pitchFamily="18" charset="0"/>
              <a:cs typeface="Times New Roman" pitchFamily="18" charset="0"/>
            </a:endParaRPr>
          </a:p>
          <a:p>
            <a:pPr>
              <a:buFont typeface="Wingdings" pitchFamily="2" charset="2"/>
              <a:buChar char="Ø"/>
            </a:pPr>
            <a:r>
              <a:rPr lang="kk-KZ" sz="3200" b="1" dirty="0" smtClean="0">
                <a:solidFill>
                  <a:srgbClr val="FF0000"/>
                </a:solidFill>
                <a:latin typeface="Times New Roman" pitchFamily="18" charset="0"/>
                <a:cs typeface="Times New Roman" pitchFamily="18" charset="0"/>
              </a:rPr>
              <a:t> 2</a:t>
            </a:r>
            <a:r>
              <a:rPr lang="kk-KZ" sz="3200" b="1" dirty="0" smtClean="0">
                <a:solidFill>
                  <a:srgbClr val="FF0000"/>
                </a:solidFill>
                <a:latin typeface="Times New Roman" pitchFamily="18" charset="0"/>
                <a:cs typeface="Times New Roman" pitchFamily="18" charset="0"/>
              </a:rPr>
              <a:t>. Олардың белсенділігі мен дербестігін қалыптастырады.</a:t>
            </a:r>
            <a:endParaRPr lang="ru-RU" sz="3200" b="1" dirty="0" smtClean="0">
              <a:solidFill>
                <a:srgbClr val="FF0000"/>
              </a:solidFill>
              <a:latin typeface="Times New Roman" pitchFamily="18" charset="0"/>
              <a:cs typeface="Times New Roman" pitchFamily="18" charset="0"/>
            </a:endParaRPr>
          </a:p>
          <a:p>
            <a:pPr>
              <a:buFont typeface="Wingdings" pitchFamily="2" charset="2"/>
              <a:buChar char="Ø"/>
            </a:pPr>
            <a:r>
              <a:rPr lang="kk-KZ" sz="3200" b="1" dirty="0" smtClean="0">
                <a:solidFill>
                  <a:srgbClr val="FF0000"/>
                </a:solidFill>
                <a:latin typeface="Times New Roman" pitchFamily="18" charset="0"/>
                <a:cs typeface="Times New Roman" pitchFamily="18" charset="0"/>
              </a:rPr>
              <a:t> 3.Білім </a:t>
            </a:r>
            <a:r>
              <a:rPr lang="kk-KZ" sz="3200" b="1" dirty="0" smtClean="0">
                <a:solidFill>
                  <a:srgbClr val="FF0000"/>
                </a:solidFill>
                <a:latin typeface="Times New Roman" pitchFamily="18" charset="0"/>
                <a:cs typeface="Times New Roman" pitchFamily="18" charset="0"/>
              </a:rPr>
              <a:t>алу мен өзін өзі дамыту мүмкіндіктерін кеңейтеді.</a:t>
            </a:r>
            <a:endParaRPr lang="ru-RU" sz="3200" b="1" dirty="0" smtClean="0">
              <a:solidFill>
                <a:srgbClr val="FF0000"/>
              </a:solidFill>
              <a:latin typeface="Times New Roman" pitchFamily="18" charset="0"/>
              <a:cs typeface="Times New Roman" pitchFamily="18" charset="0"/>
            </a:endParaRPr>
          </a:p>
          <a:p>
            <a:pPr>
              <a:buFont typeface="Wingdings" pitchFamily="2" charset="2"/>
              <a:buChar char="Ø"/>
            </a:pPr>
            <a:r>
              <a:rPr lang="kk-KZ" sz="3200" b="1" dirty="0" smtClean="0">
                <a:solidFill>
                  <a:srgbClr val="FF0000"/>
                </a:solidFill>
                <a:latin typeface="Times New Roman" pitchFamily="18" charset="0"/>
                <a:cs typeface="Times New Roman" pitchFamily="18" charset="0"/>
              </a:rPr>
              <a:t> 4.Білім </a:t>
            </a:r>
            <a:r>
              <a:rPr lang="kk-KZ" sz="3200" b="1" dirty="0" smtClean="0">
                <a:solidFill>
                  <a:srgbClr val="FF0000"/>
                </a:solidFill>
                <a:latin typeface="Times New Roman" pitchFamily="18" charset="0"/>
                <a:cs typeface="Times New Roman" pitchFamily="18" charset="0"/>
              </a:rPr>
              <a:t>барысында рефлексивтік, бағалаушылық іс - әрекет дағдыларын дамытады.</a:t>
            </a:r>
            <a:endParaRPr lang="ru-RU" sz="3200" b="1" dirty="0" smtClean="0">
              <a:solidFill>
                <a:srgbClr val="FF0000"/>
              </a:solidFill>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8968" y="545432"/>
            <a:ext cx="8903370" cy="5755422"/>
          </a:xfrm>
          <a:prstGeom prst="rect">
            <a:avLst/>
          </a:prstGeom>
        </p:spPr>
        <p:txBody>
          <a:bodyPr wrap="square">
            <a:spAutoFit/>
          </a:bodyPr>
          <a:lstStyle/>
          <a:p>
            <a:r>
              <a:rPr lang="kk-KZ" sz="4400" b="1" i="1" dirty="0" smtClean="0">
                <a:latin typeface="Times New Roman" pitchFamily="18" charset="0"/>
                <a:cs typeface="Times New Roman" pitchFamily="18" charset="0"/>
              </a:rPr>
              <a:t> Портфолионың философиясы:</a:t>
            </a:r>
            <a:r>
              <a:rPr lang="kk-KZ" sz="3600" b="1" i="1" dirty="0" smtClean="0">
                <a:latin typeface="Times New Roman" pitchFamily="18" charset="0"/>
                <a:cs typeface="Times New Roman" pitchFamily="18" charset="0"/>
              </a:rPr>
              <a:t> </a:t>
            </a:r>
            <a:endParaRPr lang="ru-RU" sz="3600" dirty="0" smtClean="0">
              <a:latin typeface="Times New Roman" pitchFamily="18" charset="0"/>
              <a:cs typeface="Times New Roman" pitchFamily="18" charset="0"/>
            </a:endParaRPr>
          </a:p>
          <a:p>
            <a:pPr lvl="0">
              <a:buFont typeface="Wingdings" pitchFamily="2" charset="2"/>
              <a:buChar char="Ø"/>
            </a:pPr>
            <a:r>
              <a:rPr lang="kk-KZ" sz="3600" b="1" dirty="0" smtClean="0">
                <a:solidFill>
                  <a:srgbClr val="FF0000"/>
                </a:solidFill>
                <a:latin typeface="Times New Roman" pitchFamily="18" charset="0"/>
                <a:cs typeface="Times New Roman" pitchFamily="18" charset="0"/>
              </a:rPr>
              <a:t> Назардың </a:t>
            </a:r>
            <a:r>
              <a:rPr lang="kk-KZ" sz="3600" b="1" dirty="0" smtClean="0">
                <a:solidFill>
                  <a:srgbClr val="FF0000"/>
                </a:solidFill>
                <a:latin typeface="Times New Roman" pitchFamily="18" charset="0"/>
                <a:cs typeface="Times New Roman" pitchFamily="18" charset="0"/>
              </a:rPr>
              <a:t>білім алушының нақты тақырыптағы білмейтіні, жасай алмайтынынан,  білетіні мен қолынан келетініне ауысуы;</a:t>
            </a:r>
            <a:endParaRPr lang="ru-RU" sz="3600" b="1" dirty="0" smtClean="0">
              <a:solidFill>
                <a:srgbClr val="FF0000"/>
              </a:solidFill>
              <a:latin typeface="Times New Roman" pitchFamily="18" charset="0"/>
              <a:cs typeface="Times New Roman" pitchFamily="18" charset="0"/>
            </a:endParaRPr>
          </a:p>
          <a:p>
            <a:pPr lvl="0">
              <a:buFont typeface="Wingdings" pitchFamily="2" charset="2"/>
              <a:buChar char="Ø"/>
            </a:pPr>
            <a:r>
              <a:rPr lang="kk-KZ" sz="3600" b="1" dirty="0" smtClean="0">
                <a:solidFill>
                  <a:srgbClr val="FF0000"/>
                </a:solidFill>
                <a:latin typeface="Times New Roman" pitchFamily="18" charset="0"/>
                <a:cs typeface="Times New Roman" pitchFamily="18" charset="0"/>
              </a:rPr>
              <a:t> Сандық </a:t>
            </a:r>
            <a:r>
              <a:rPr lang="kk-KZ" sz="3600" b="1" dirty="0" smtClean="0">
                <a:solidFill>
                  <a:srgbClr val="FF0000"/>
                </a:solidFill>
                <a:latin typeface="Times New Roman" pitchFamily="18" charset="0"/>
                <a:cs typeface="Times New Roman" pitchFamily="18" charset="0"/>
              </a:rPr>
              <a:t>және сапалық бағаның кірігуі;</a:t>
            </a:r>
            <a:endParaRPr lang="ru-RU" sz="3600" b="1" dirty="0" smtClean="0">
              <a:solidFill>
                <a:srgbClr val="FF0000"/>
              </a:solidFill>
              <a:latin typeface="Times New Roman" pitchFamily="18" charset="0"/>
              <a:cs typeface="Times New Roman" pitchFamily="18" charset="0"/>
            </a:endParaRPr>
          </a:p>
          <a:p>
            <a:pPr lvl="0">
              <a:buFont typeface="Wingdings" pitchFamily="2" charset="2"/>
              <a:buChar char="Ø"/>
            </a:pPr>
            <a:r>
              <a:rPr lang="kk-KZ" sz="3600" b="1" dirty="0" smtClean="0">
                <a:solidFill>
                  <a:srgbClr val="FF0000"/>
                </a:solidFill>
                <a:latin typeface="Times New Roman" pitchFamily="18" charset="0"/>
                <a:cs typeface="Times New Roman" pitchFamily="18" charset="0"/>
              </a:rPr>
              <a:t> Білімге баға </a:t>
            </a:r>
            <a:r>
              <a:rPr lang="kk-KZ" sz="3600" b="1" dirty="0" smtClean="0">
                <a:solidFill>
                  <a:srgbClr val="FF0000"/>
                </a:solidFill>
                <a:latin typeface="Times New Roman" pitchFamily="18" charset="0"/>
                <a:cs typeface="Times New Roman" pitchFamily="18" charset="0"/>
              </a:rPr>
              <a:t>қою (бағалаудың) өзіндік бағалауға </a:t>
            </a:r>
            <a:r>
              <a:rPr lang="kk-KZ" sz="3600" b="1" dirty="0" smtClean="0">
                <a:solidFill>
                  <a:srgbClr val="FF0000"/>
                </a:solidFill>
                <a:latin typeface="Times New Roman" pitchFamily="18" charset="0"/>
                <a:cs typeface="Times New Roman" pitchFamily="18" charset="0"/>
              </a:rPr>
              <a:t>алмасуы;</a:t>
            </a:r>
            <a:endParaRPr lang="ru-RU" sz="3600" b="1" dirty="0" smtClean="0">
              <a:solidFill>
                <a:srgbClr val="FF0000"/>
              </a:solidFill>
              <a:latin typeface="Times New Roman" pitchFamily="18" charset="0"/>
              <a:cs typeface="Times New Roman" pitchFamily="18" charset="0"/>
            </a:endParaRPr>
          </a:p>
          <a:p>
            <a:pPr lvl="0">
              <a:buFont typeface="Wingdings" pitchFamily="2" charset="2"/>
              <a:buChar char="Ø"/>
            </a:pPr>
            <a:r>
              <a:rPr lang="kk-KZ" sz="3600" b="1" dirty="0" smtClean="0">
                <a:solidFill>
                  <a:srgbClr val="FF0000"/>
                </a:solidFill>
                <a:latin typeface="Times New Roman" pitchFamily="18" charset="0"/>
                <a:cs typeface="Times New Roman" pitchFamily="18" charset="0"/>
              </a:rPr>
              <a:t> Портфолионың </a:t>
            </a:r>
            <a:r>
              <a:rPr lang="kk-KZ" sz="3600" b="1" dirty="0" smtClean="0">
                <a:solidFill>
                  <a:srgbClr val="FF0000"/>
                </a:solidFill>
                <a:latin typeface="Times New Roman" pitchFamily="18" charset="0"/>
                <a:cs typeface="Times New Roman" pitchFamily="18" charset="0"/>
              </a:rPr>
              <a:t>негізгі мәні қолыңнан не келетінін көрсету.</a:t>
            </a:r>
            <a:endParaRPr lang="ru-RU" sz="3600" b="1" dirty="0">
              <a:solidFill>
                <a:srgbClr val="FF000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817" y="0"/>
            <a:ext cx="10369846" cy="5016758"/>
          </a:xfrm>
          <a:prstGeom prst="rect">
            <a:avLst/>
          </a:prstGeom>
        </p:spPr>
        <p:txBody>
          <a:bodyPr wrap="square">
            <a:spAutoFit/>
          </a:bodyPr>
          <a:lstStyle/>
          <a:p>
            <a:r>
              <a:rPr lang="kk-KZ" sz="3200" i="1" dirty="0" smtClean="0">
                <a:latin typeface="Times New Roman" pitchFamily="18" charset="0"/>
                <a:cs typeface="Times New Roman" pitchFamily="18" charset="0"/>
              </a:rPr>
              <a:t> </a:t>
            </a:r>
            <a:r>
              <a:rPr lang="kk-KZ" sz="3200" b="1" i="1" dirty="0" smtClean="0">
                <a:latin typeface="Times New Roman" pitchFamily="18" charset="0"/>
                <a:cs typeface="Times New Roman" pitchFamily="18" charset="0"/>
              </a:rPr>
              <a:t>Портфолионың түрлері:</a:t>
            </a:r>
            <a:endParaRPr lang="ru-RU" sz="3200" dirty="0" smtClean="0">
              <a:latin typeface="Times New Roman" pitchFamily="18" charset="0"/>
              <a:cs typeface="Times New Roman" pitchFamily="18" charset="0"/>
            </a:endParaRPr>
          </a:p>
          <a:p>
            <a:pPr>
              <a:buFont typeface="Wingdings" pitchFamily="2" charset="2"/>
              <a:buChar char="Ø"/>
            </a:pPr>
            <a:r>
              <a:rPr lang="kk-KZ" sz="3200" b="1" i="1" dirty="0" smtClean="0">
                <a:solidFill>
                  <a:srgbClr val="FF0000"/>
                </a:solidFill>
                <a:latin typeface="Times New Roman" pitchFamily="18" charset="0"/>
                <a:cs typeface="Times New Roman" pitchFamily="18" charset="0"/>
              </a:rPr>
              <a:t>Жетістіктер портфолиосы:</a:t>
            </a:r>
            <a:r>
              <a:rPr lang="kk-KZ" sz="3200" b="1" dirty="0" smtClean="0">
                <a:solidFill>
                  <a:srgbClr val="FF0000"/>
                </a:solidFill>
                <a:latin typeface="Times New Roman" pitchFamily="18" charset="0"/>
                <a:cs typeface="Times New Roman" pitchFamily="18" charset="0"/>
              </a:rPr>
              <a:t> </a:t>
            </a:r>
            <a:r>
              <a:rPr lang="kk-KZ" sz="3200" b="1" dirty="0" smtClean="0">
                <a:latin typeface="Times New Roman" pitchFamily="18" charset="0"/>
                <a:cs typeface="Times New Roman" pitchFamily="18" charset="0"/>
              </a:rPr>
              <a:t>(жетістіктерін куәландырады.)</a:t>
            </a:r>
            <a:endParaRPr lang="ru-RU" sz="3200" b="1" dirty="0" smtClean="0">
              <a:latin typeface="Times New Roman" pitchFamily="18" charset="0"/>
              <a:cs typeface="Times New Roman" pitchFamily="18" charset="0"/>
            </a:endParaRPr>
          </a:p>
          <a:p>
            <a:pPr>
              <a:buFont typeface="Wingdings" pitchFamily="2" charset="2"/>
              <a:buChar char="Ø"/>
            </a:pPr>
            <a:r>
              <a:rPr lang="kk-KZ" sz="3200" b="1" i="1" dirty="0" smtClean="0">
                <a:solidFill>
                  <a:srgbClr val="FF0000"/>
                </a:solidFill>
                <a:latin typeface="Times New Roman" pitchFamily="18" charset="0"/>
                <a:cs typeface="Times New Roman" pitchFamily="18" charset="0"/>
              </a:rPr>
              <a:t>Проблемаға бағытталған</a:t>
            </a:r>
            <a:r>
              <a:rPr lang="kk-KZ" sz="3200" b="1" dirty="0" smtClean="0">
                <a:solidFill>
                  <a:srgbClr val="FF0000"/>
                </a:solidFill>
                <a:latin typeface="Times New Roman" pitchFamily="18" charset="0"/>
                <a:cs typeface="Times New Roman" pitchFamily="18" charset="0"/>
              </a:rPr>
              <a:t> </a:t>
            </a:r>
            <a:r>
              <a:rPr lang="kk-KZ" sz="3200" b="1" dirty="0" smtClean="0">
                <a:latin typeface="Times New Roman" pitchFamily="18" charset="0"/>
                <a:cs typeface="Times New Roman" pitchFamily="18" charset="0"/>
              </a:rPr>
              <a:t>(белгілі бір проблеманың мақсатын, үрдісін, нәтижесін көрсетеді)</a:t>
            </a:r>
            <a:endParaRPr lang="ru-RU" sz="3200" b="1" dirty="0" smtClean="0">
              <a:latin typeface="Times New Roman" pitchFamily="18" charset="0"/>
              <a:cs typeface="Times New Roman" pitchFamily="18" charset="0"/>
            </a:endParaRPr>
          </a:p>
          <a:p>
            <a:pPr>
              <a:buFont typeface="Wingdings" pitchFamily="2" charset="2"/>
              <a:buChar char="Ø"/>
            </a:pPr>
            <a:r>
              <a:rPr lang="kk-KZ" sz="3200" b="1" i="1" dirty="0" smtClean="0">
                <a:solidFill>
                  <a:srgbClr val="FF0000"/>
                </a:solidFill>
                <a:latin typeface="Times New Roman" pitchFamily="18" charset="0"/>
                <a:cs typeface="Times New Roman" pitchFamily="18" charset="0"/>
              </a:rPr>
              <a:t>Тақырыптық </a:t>
            </a:r>
            <a:r>
              <a:rPr lang="kk-KZ" sz="3200" b="1" dirty="0" smtClean="0">
                <a:latin typeface="Times New Roman" pitchFamily="18" charset="0"/>
                <a:cs typeface="Times New Roman" pitchFamily="18" charset="0"/>
              </a:rPr>
              <a:t>( белгілі бір тақырып бойынша жинақталады) </a:t>
            </a:r>
            <a:endParaRPr lang="ru-RU" sz="3200" b="1" dirty="0" smtClean="0">
              <a:latin typeface="Times New Roman" pitchFamily="18" charset="0"/>
              <a:cs typeface="Times New Roman" pitchFamily="18" charset="0"/>
            </a:endParaRPr>
          </a:p>
          <a:p>
            <a:pPr>
              <a:buFont typeface="Wingdings" pitchFamily="2" charset="2"/>
              <a:buChar char="Ø"/>
            </a:pPr>
            <a:r>
              <a:rPr lang="kk-KZ" sz="3200" b="1" i="1" dirty="0" smtClean="0">
                <a:solidFill>
                  <a:srgbClr val="FF0000"/>
                </a:solidFill>
                <a:latin typeface="Times New Roman" pitchFamily="18" charset="0"/>
                <a:cs typeface="Times New Roman" pitchFamily="18" charset="0"/>
              </a:rPr>
              <a:t>Рефлексиялық</a:t>
            </a:r>
            <a:r>
              <a:rPr lang="kk-KZ" sz="3200" b="1" dirty="0" smtClean="0">
                <a:solidFill>
                  <a:srgbClr val="FF0000"/>
                </a:solidFill>
                <a:latin typeface="Times New Roman" pitchFamily="18" charset="0"/>
                <a:cs typeface="Times New Roman" pitchFamily="18" charset="0"/>
              </a:rPr>
              <a:t> </a:t>
            </a:r>
            <a:r>
              <a:rPr lang="kk-KZ" sz="3200" b="1" dirty="0" smtClean="0">
                <a:latin typeface="Times New Roman" pitchFamily="18" charset="0"/>
                <a:cs typeface="Times New Roman" pitchFamily="18" charset="0"/>
              </a:rPr>
              <a:t>(өзіндік талдау, рефлексия жасау үшін)</a:t>
            </a:r>
            <a:endParaRPr lang="ru-RU" sz="3200" b="1"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 Кез келген портфолионың құрылымы жоғарыдағы көрсетілген мақсаттарға сай болуы қажет.</a:t>
            </a:r>
            <a:endParaRPr lang="ru-RU" sz="3200" dirty="0" smtClean="0">
              <a:latin typeface="Times New Roman" pitchFamily="18" charset="0"/>
              <a:cs typeface="Times New Roman" pitchFamily="18" charset="0"/>
            </a:endParaRPr>
          </a:p>
        </p:txBody>
      </p:sp>
      <p:pic>
        <p:nvPicPr>
          <p:cNvPr id="3" name="Рисунок 12">
            <a:extLst>
              <a:ext uri="{FF2B5EF4-FFF2-40B4-BE49-F238E27FC236}">
                <a16:creationId xmlns:a16="http://schemas.microsoft.com/office/drawing/2014/main" xmlns="" id="{1F847FBA-7184-3446-A843-FCC73CFEA61D}"/>
              </a:ext>
            </a:extLst>
          </p:cNvPr>
          <p:cNvPicPr>
            <a:picLocks noChangeAspect="1"/>
          </p:cNvPicPr>
          <p:nvPr/>
        </p:nvPicPr>
        <p:blipFill>
          <a:blip r:embed="rId2"/>
          <a:stretch>
            <a:fillRect/>
          </a:stretch>
        </p:blipFill>
        <p:spPr>
          <a:xfrm>
            <a:off x="240633" y="5037220"/>
            <a:ext cx="10250904" cy="182078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5011" y="1"/>
            <a:ext cx="9503572" cy="6555641"/>
          </a:xfrm>
          <a:prstGeom prst="rect">
            <a:avLst/>
          </a:prstGeom>
        </p:spPr>
        <p:txBody>
          <a:bodyPr wrap="square">
            <a:spAutoFit/>
          </a:bodyPr>
          <a:lstStyle/>
          <a:p>
            <a:r>
              <a:rPr lang="kk-KZ" sz="2800" b="1" i="1" dirty="0" smtClean="0">
                <a:latin typeface="Times New Roman" pitchFamily="18" charset="0"/>
                <a:cs typeface="Times New Roman" pitchFamily="18" charset="0"/>
              </a:rPr>
              <a:t> Портфолионың құрылымы:</a:t>
            </a:r>
            <a:endParaRPr lang="ru-RU" sz="2800" dirty="0" smtClean="0">
              <a:latin typeface="Times New Roman" pitchFamily="18" charset="0"/>
              <a:cs typeface="Times New Roman" pitchFamily="18" charset="0"/>
            </a:endParaRPr>
          </a:p>
          <a:p>
            <a:r>
              <a:rPr lang="kk-KZ" sz="2800" i="1" dirty="0" smtClean="0">
                <a:latin typeface="Times New Roman" pitchFamily="18" charset="0"/>
                <a:cs typeface="Times New Roman" pitchFamily="18" charset="0"/>
              </a:rPr>
              <a:t>        </a:t>
            </a:r>
            <a:r>
              <a:rPr lang="kk-KZ" sz="2800" b="1" i="1" dirty="0" smtClean="0">
                <a:solidFill>
                  <a:srgbClr val="FF0000"/>
                </a:solidFill>
                <a:latin typeface="Times New Roman" pitchFamily="18" charset="0"/>
                <a:cs typeface="Times New Roman" pitchFamily="18" charset="0"/>
              </a:rPr>
              <a:t>Құжаттар портфолиосы</a:t>
            </a:r>
            <a:r>
              <a:rPr lang="kk-KZ" sz="2800" b="1" dirty="0" smtClean="0">
                <a:solidFill>
                  <a:srgbClr val="FF0000"/>
                </a:solidFill>
                <a:latin typeface="Times New Roman" pitchFamily="18" charset="0"/>
                <a:cs typeface="Times New Roman" pitchFamily="18" charset="0"/>
              </a:rPr>
              <a:t> </a:t>
            </a:r>
            <a:r>
              <a:rPr lang="kk-KZ" sz="2800" dirty="0" smtClean="0">
                <a:latin typeface="Times New Roman" pitchFamily="18" charset="0"/>
                <a:cs typeface="Times New Roman" pitchFamily="18" charset="0"/>
              </a:rPr>
              <a:t>– жарысқа, сайысқа, (курстарға – мұғалімге) олимпиадаға қатысқандығын көрсететін құжаттар (сертификаттар, дипломдар, куәліктер т.б.); (бұл жерде жұмыс болмайды)</a:t>
            </a:r>
            <a:endParaRPr lang="ru-RU" sz="2800" dirty="0" smtClean="0">
              <a:latin typeface="Times New Roman" pitchFamily="18" charset="0"/>
              <a:cs typeface="Times New Roman" pitchFamily="18" charset="0"/>
            </a:endParaRPr>
          </a:p>
          <a:p>
            <a:r>
              <a:rPr lang="kk-KZ" sz="2800" i="1" dirty="0" smtClean="0">
                <a:latin typeface="Times New Roman" pitchFamily="18" charset="0"/>
                <a:cs typeface="Times New Roman" pitchFamily="18" charset="0"/>
              </a:rPr>
              <a:t>           </a:t>
            </a:r>
            <a:r>
              <a:rPr lang="kk-KZ" sz="2800" b="1" i="1" dirty="0" smtClean="0">
                <a:solidFill>
                  <a:srgbClr val="FF0000"/>
                </a:solidFill>
                <a:latin typeface="Times New Roman" pitchFamily="18" charset="0"/>
                <a:cs typeface="Times New Roman" pitchFamily="18" charset="0"/>
              </a:rPr>
              <a:t>Жұмыстар портфолиосы</a:t>
            </a:r>
            <a:r>
              <a:rPr lang="kk-KZ" sz="2800" b="1" dirty="0" smtClean="0">
                <a:solidFill>
                  <a:srgbClr val="FF0000"/>
                </a:solidFill>
                <a:latin typeface="Times New Roman" pitchFamily="18" charset="0"/>
                <a:cs typeface="Times New Roman" pitchFamily="18" charset="0"/>
              </a:rPr>
              <a:t> </a:t>
            </a:r>
            <a:r>
              <a:rPr lang="kk-KZ" sz="2800" dirty="0" smtClean="0">
                <a:latin typeface="Times New Roman" pitchFamily="18" charset="0"/>
                <a:cs typeface="Times New Roman" pitchFamily="18" charset="0"/>
              </a:rPr>
              <a:t>- әртүрлі шығармашылық жұмыстары, жобалаушылық, ізденушілік, (модельдері, макеттері – техникалық бағытта) конференцияларға, элективті курсқа қатысулары, тәжірибеге қатысулары, өнердегі жетістіктері (мектеп театрындағы, оркестріне қатысуы, гастрольдік сапарлары, спорттағы жетістіктері, тілдік практикадағы жетістіктері (еңбектері, жазғандары) т.б. Мұндай портфолионы бағалауда оның ішіндегі материалдың толықтылығына, әртүрлілігіне, шынайылығына, сапасына, бағыттылығына назар аударылады.</a:t>
            </a:r>
            <a:endParaRPr lang="ru-RU"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3143" y="182880"/>
            <a:ext cx="8699863" cy="6494085"/>
          </a:xfrm>
          <a:prstGeom prst="rect">
            <a:avLst/>
          </a:prstGeom>
        </p:spPr>
        <p:txBody>
          <a:bodyPr wrap="square">
            <a:spAutoFit/>
          </a:bodyPr>
          <a:lstStyle/>
          <a:p>
            <a:r>
              <a:rPr lang="kk-KZ" sz="3200" b="1" i="1" dirty="0" smtClean="0">
                <a:solidFill>
                  <a:srgbClr val="FF0000"/>
                </a:solidFill>
                <a:latin typeface="Times New Roman" pitchFamily="18" charset="0"/>
                <a:cs typeface="Times New Roman" pitchFamily="18" charset="0"/>
              </a:rPr>
              <a:t> Пікірлер портфолиосы</a:t>
            </a:r>
            <a:r>
              <a:rPr lang="kk-KZ" sz="3200" b="1" dirty="0" smtClean="0">
                <a:solidFill>
                  <a:srgbClr val="FF0000"/>
                </a:solidFill>
                <a:latin typeface="Times New Roman" pitchFamily="18" charset="0"/>
                <a:cs typeface="Times New Roman" pitchFamily="18" charset="0"/>
              </a:rPr>
              <a:t>  </a:t>
            </a:r>
            <a:r>
              <a:rPr lang="kk-KZ" sz="3200" dirty="0" smtClean="0">
                <a:latin typeface="Times New Roman" pitchFamily="18" charset="0"/>
                <a:cs typeface="Times New Roman" pitchFamily="18" charset="0"/>
              </a:rPr>
              <a:t>- портфолио иесінің өз нақты әрекетіне жасаған өзіндік талдау (жазбаша; басқалардың пікірі (рецензиялар, ұсыныстар, хаттар, резюме т.б.)</a:t>
            </a:r>
            <a:endParaRPr lang="ru-RU" sz="3200" dirty="0" smtClean="0">
              <a:latin typeface="Times New Roman" pitchFamily="18" charset="0"/>
              <a:cs typeface="Times New Roman" pitchFamily="18" charset="0"/>
            </a:endParaRPr>
          </a:p>
          <a:p>
            <a:r>
              <a:rPr lang="ru-RU" sz="3200" b="1" i="1" dirty="0" err="1" smtClean="0">
                <a:latin typeface="Times New Roman" pitchFamily="18" charset="0"/>
                <a:cs typeface="Times New Roman" pitchFamily="18" charset="0"/>
              </a:rPr>
              <a:t>«Классикалық» портфолионың құрылымы:</a:t>
            </a:r>
            <a:endParaRPr lang="ru-RU" sz="3200" b="1" dirty="0" smtClean="0">
              <a:latin typeface="Times New Roman" pitchFamily="18" charset="0"/>
              <a:cs typeface="Times New Roman" pitchFamily="18" charset="0"/>
            </a:endParaRPr>
          </a:p>
          <a:p>
            <a:pPr lvl="0">
              <a:buFont typeface="Wingdings" pitchFamily="2" charset="2"/>
              <a:buChar char="Ø"/>
            </a:pPr>
            <a:r>
              <a:rPr lang="ru-RU" sz="3200" dirty="0" smtClean="0">
                <a:solidFill>
                  <a:srgbClr val="FF0000"/>
                </a:solidFill>
                <a:latin typeface="Times New Roman" pitchFamily="18" charset="0"/>
                <a:cs typeface="Times New Roman" pitchFamily="18" charset="0"/>
              </a:rPr>
              <a:t> </a:t>
            </a:r>
            <a:r>
              <a:rPr lang="ru-RU" sz="3200" b="1" dirty="0" smtClean="0">
                <a:solidFill>
                  <a:srgbClr val="FF0000"/>
                </a:solidFill>
                <a:latin typeface="Times New Roman" pitchFamily="18" charset="0"/>
                <a:cs typeface="Times New Roman" pitchFamily="18" charset="0"/>
              </a:rPr>
              <a:t>«</a:t>
            </a:r>
            <a:r>
              <a:rPr lang="ru-RU" sz="3200" b="1" dirty="0" smtClean="0">
                <a:solidFill>
                  <a:srgbClr val="FF0000"/>
                </a:solidFill>
                <a:latin typeface="Times New Roman" pitchFamily="18" charset="0"/>
                <a:cs typeface="Times New Roman" pitchFamily="18" charset="0"/>
              </a:rPr>
              <a:t>портрет» </a:t>
            </a:r>
            <a:r>
              <a:rPr lang="ru-RU" sz="3200" dirty="0" smtClean="0">
                <a:solidFill>
                  <a:srgbClr val="FF0000"/>
                </a:solidFill>
                <a:latin typeface="Times New Roman" pitchFamily="18" charset="0"/>
                <a:cs typeface="Times New Roman" pitchFamily="18" charset="0"/>
              </a:rPr>
              <a:t>- </a:t>
            </a:r>
            <a:r>
              <a:rPr lang="ru-RU" sz="3200" dirty="0" err="1" smtClean="0">
                <a:solidFill>
                  <a:srgbClr val="FF0000"/>
                </a:solidFill>
                <a:latin typeface="Times New Roman" pitchFamily="18" charset="0"/>
                <a:cs typeface="Times New Roman" pitchFamily="18" charset="0"/>
              </a:rPr>
              <a:t>оның иесі</a:t>
            </a:r>
            <a:r>
              <a:rPr lang="ru-RU" sz="3200" dirty="0" smtClean="0">
                <a:solidFill>
                  <a:srgbClr val="FF0000"/>
                </a:solidFill>
                <a:latin typeface="Times New Roman" pitchFamily="18" charset="0"/>
                <a:cs typeface="Times New Roman" pitchFamily="18" charset="0"/>
              </a:rPr>
              <a:t> </a:t>
            </a:r>
            <a:r>
              <a:rPr lang="ru-RU" sz="3200" dirty="0" err="1" smtClean="0">
                <a:solidFill>
                  <a:srgbClr val="FF0000"/>
                </a:solidFill>
                <a:latin typeface="Times New Roman" pitchFamily="18" charset="0"/>
                <a:cs typeface="Times New Roman" pitchFamily="18" charset="0"/>
              </a:rPr>
              <a:t>жайлы</a:t>
            </a:r>
            <a:r>
              <a:rPr lang="ru-RU" sz="3200" dirty="0" smtClean="0">
                <a:solidFill>
                  <a:srgbClr val="FF0000"/>
                </a:solidFill>
                <a:latin typeface="Times New Roman" pitchFamily="18" charset="0"/>
                <a:cs typeface="Times New Roman" pitchFamily="18" charset="0"/>
              </a:rPr>
              <a:t> </a:t>
            </a:r>
            <a:r>
              <a:rPr lang="ru-RU" sz="3200" dirty="0" err="1" smtClean="0">
                <a:solidFill>
                  <a:srgbClr val="FF0000"/>
                </a:solidFill>
                <a:latin typeface="Times New Roman" pitchFamily="18" charset="0"/>
                <a:cs typeface="Times New Roman" pitchFamily="18" charset="0"/>
              </a:rPr>
              <a:t>ақпарат</a:t>
            </a:r>
            <a:r>
              <a:rPr lang="ru-RU" sz="3200" dirty="0" smtClean="0">
                <a:solidFill>
                  <a:srgbClr val="FF0000"/>
                </a:solidFill>
                <a:latin typeface="Times New Roman" pitchFamily="18" charset="0"/>
                <a:cs typeface="Times New Roman" pitchFamily="18" charset="0"/>
              </a:rPr>
              <a:t>, резюме, </a:t>
            </a:r>
            <a:r>
              <a:rPr lang="ru-RU" sz="3200" dirty="0" err="1" smtClean="0">
                <a:solidFill>
                  <a:srgbClr val="FF0000"/>
                </a:solidFill>
                <a:latin typeface="Times New Roman" pitchFamily="18" charset="0"/>
                <a:cs typeface="Times New Roman" pitchFamily="18" charset="0"/>
              </a:rPr>
              <a:t>мақала, </a:t>
            </a:r>
            <a:r>
              <a:rPr lang="ru-RU" sz="3200" dirty="0" smtClean="0">
                <a:solidFill>
                  <a:srgbClr val="FF0000"/>
                </a:solidFill>
                <a:latin typeface="Times New Roman" pitchFamily="18" charset="0"/>
                <a:cs typeface="Times New Roman" pitchFamily="18" charset="0"/>
              </a:rPr>
              <a:t>эссе т.б.</a:t>
            </a:r>
          </a:p>
          <a:p>
            <a:pPr lvl="0">
              <a:buFont typeface="Wingdings" pitchFamily="2" charset="2"/>
              <a:buChar char="Ø"/>
            </a:pPr>
            <a:r>
              <a:rPr lang="ru-RU" sz="3200" b="1" dirty="0" smtClean="0">
                <a:solidFill>
                  <a:srgbClr val="FF0000"/>
                </a:solidFill>
                <a:latin typeface="Times New Roman" pitchFamily="18" charset="0"/>
                <a:cs typeface="Times New Roman" pitchFamily="18" charset="0"/>
              </a:rPr>
              <a:t> «</a:t>
            </a:r>
            <a:r>
              <a:rPr lang="ru-RU" sz="3200" b="1" dirty="0" smtClean="0">
                <a:solidFill>
                  <a:srgbClr val="FF0000"/>
                </a:solidFill>
                <a:latin typeface="Times New Roman" pitchFamily="18" charset="0"/>
                <a:cs typeface="Times New Roman" pitchFamily="18" charset="0"/>
              </a:rPr>
              <a:t>коллектор» </a:t>
            </a:r>
            <a:r>
              <a:rPr lang="ru-RU" sz="3200" dirty="0" smtClean="0">
                <a:solidFill>
                  <a:srgbClr val="FF0000"/>
                </a:solidFill>
                <a:latin typeface="Times New Roman" pitchFamily="18" charset="0"/>
                <a:cs typeface="Times New Roman" pitchFamily="18" charset="0"/>
              </a:rPr>
              <a:t>- </a:t>
            </a:r>
            <a:r>
              <a:rPr lang="ru-RU" sz="3200" dirty="0" err="1" smtClean="0">
                <a:solidFill>
                  <a:srgbClr val="FF0000"/>
                </a:solidFill>
                <a:latin typeface="Times New Roman" pitchFamily="18" charset="0"/>
                <a:cs typeface="Times New Roman" pitchFamily="18" charset="0"/>
              </a:rPr>
              <a:t>басқалардың </a:t>
            </a:r>
            <a:r>
              <a:rPr lang="ru-RU" sz="3200" dirty="0" smtClean="0">
                <a:solidFill>
                  <a:srgbClr val="FF0000"/>
                </a:solidFill>
                <a:latin typeface="Times New Roman" pitchFamily="18" charset="0"/>
                <a:cs typeface="Times New Roman" pitchFamily="18" charset="0"/>
              </a:rPr>
              <a:t>осы </a:t>
            </a:r>
            <a:r>
              <a:rPr lang="ru-RU" sz="3200" dirty="0" err="1" smtClean="0">
                <a:solidFill>
                  <a:srgbClr val="FF0000"/>
                </a:solidFill>
                <a:latin typeface="Times New Roman" pitchFamily="18" charset="0"/>
                <a:cs typeface="Times New Roman" pitchFamily="18" charset="0"/>
              </a:rPr>
              <a:t>мәселені зерттеуінің нәтижелері</a:t>
            </a:r>
            <a:r>
              <a:rPr lang="ru-RU" sz="3200" dirty="0" smtClean="0">
                <a:solidFill>
                  <a:srgbClr val="FF0000"/>
                </a:solidFill>
                <a:latin typeface="Times New Roman" pitchFamily="18" charset="0"/>
                <a:cs typeface="Times New Roman" pitchFamily="18" charset="0"/>
              </a:rPr>
              <a:t>; (схеме, </a:t>
            </a:r>
            <a:r>
              <a:rPr lang="ru-RU" sz="3200" dirty="0" err="1" smtClean="0">
                <a:solidFill>
                  <a:srgbClr val="FF0000"/>
                </a:solidFill>
                <a:latin typeface="Times New Roman" pitchFamily="18" charset="0"/>
                <a:cs typeface="Times New Roman" pitchFamily="18" charset="0"/>
              </a:rPr>
              <a:t>кесте</a:t>
            </a:r>
            <a:r>
              <a:rPr lang="ru-RU" sz="3200" dirty="0" smtClean="0">
                <a:solidFill>
                  <a:srgbClr val="FF0000"/>
                </a:solidFill>
                <a:latin typeface="Times New Roman" pitchFamily="18" charset="0"/>
                <a:cs typeface="Times New Roman" pitchFamily="18" charset="0"/>
              </a:rPr>
              <a:t>, </a:t>
            </a:r>
            <a:r>
              <a:rPr lang="ru-RU" sz="3200" dirty="0" err="1" smtClean="0">
                <a:solidFill>
                  <a:srgbClr val="FF0000"/>
                </a:solidFill>
                <a:latin typeface="Times New Roman" pitchFamily="18" charset="0"/>
                <a:cs typeface="Times New Roman" pitchFamily="18" charset="0"/>
              </a:rPr>
              <a:t>ереже</a:t>
            </a:r>
            <a:r>
              <a:rPr lang="ru-RU" sz="3200" dirty="0" smtClean="0">
                <a:solidFill>
                  <a:srgbClr val="FF0000"/>
                </a:solidFill>
                <a:latin typeface="Times New Roman" pitchFamily="18" charset="0"/>
                <a:cs typeface="Times New Roman" pitchFamily="18" charset="0"/>
              </a:rPr>
              <a:t>, </a:t>
            </a:r>
            <a:r>
              <a:rPr lang="ru-RU" sz="3200" dirty="0" err="1" smtClean="0">
                <a:solidFill>
                  <a:srgbClr val="FF0000"/>
                </a:solidFill>
                <a:latin typeface="Times New Roman" pitchFamily="18" charset="0"/>
                <a:cs typeface="Times New Roman" pitchFamily="18" charset="0"/>
              </a:rPr>
              <a:t>сауалнама</a:t>
            </a:r>
            <a:r>
              <a:rPr lang="ru-RU" sz="3200" dirty="0" smtClean="0">
                <a:solidFill>
                  <a:srgbClr val="FF0000"/>
                </a:solidFill>
                <a:latin typeface="Times New Roman" pitchFamily="18" charset="0"/>
                <a:cs typeface="Times New Roman" pitchFamily="18" charset="0"/>
              </a:rPr>
              <a:t>, </a:t>
            </a:r>
            <a:r>
              <a:rPr lang="ru-RU" sz="3200" dirty="0" err="1" smtClean="0">
                <a:solidFill>
                  <a:srgbClr val="FF0000"/>
                </a:solidFill>
                <a:latin typeface="Times New Roman" pitchFamily="18" charset="0"/>
                <a:cs typeface="Times New Roman" pitchFamily="18" charset="0"/>
              </a:rPr>
              <a:t>сөздік </a:t>
            </a:r>
            <a:r>
              <a:rPr lang="ru-RU" sz="3200" dirty="0" smtClean="0">
                <a:solidFill>
                  <a:srgbClr val="FF0000"/>
                </a:solidFill>
                <a:latin typeface="Times New Roman" pitchFamily="18" charset="0"/>
                <a:cs typeface="Times New Roman" pitchFamily="18" charset="0"/>
              </a:rPr>
              <a:t>т.б.);</a:t>
            </a:r>
          </a:p>
          <a:p>
            <a:pPr lvl="0">
              <a:buFont typeface="Wingdings" pitchFamily="2" charset="2"/>
              <a:buChar char="Ø"/>
            </a:pPr>
            <a:r>
              <a:rPr lang="ru-RU" sz="3200" dirty="0" smtClean="0">
                <a:solidFill>
                  <a:srgbClr val="FF0000"/>
                </a:solidFill>
                <a:latin typeface="Times New Roman" pitchFamily="18" charset="0"/>
                <a:cs typeface="Times New Roman" pitchFamily="18" charset="0"/>
              </a:rPr>
              <a:t> </a:t>
            </a:r>
            <a:r>
              <a:rPr lang="ru-RU" sz="3200" b="1" dirty="0" err="1" smtClean="0">
                <a:solidFill>
                  <a:srgbClr val="FF0000"/>
                </a:solidFill>
                <a:latin typeface="Times New Roman" pitchFamily="18" charset="0"/>
                <a:cs typeface="Times New Roman" pitchFamily="18" charset="0"/>
              </a:rPr>
              <a:t>өз </a:t>
            </a:r>
            <a:r>
              <a:rPr lang="ru-RU" sz="3200" b="1" dirty="0" err="1" smtClean="0">
                <a:solidFill>
                  <a:srgbClr val="FF0000"/>
                </a:solidFill>
                <a:latin typeface="Times New Roman" pitchFamily="18" charset="0"/>
                <a:cs typeface="Times New Roman" pitchFamily="18" charset="0"/>
              </a:rPr>
              <a:t>жұмысының материалдары</a:t>
            </a:r>
            <a:r>
              <a:rPr lang="ru-RU" sz="3200" b="1" dirty="0" smtClean="0">
                <a:solidFill>
                  <a:srgbClr val="FF0000"/>
                </a:solidFill>
                <a:latin typeface="Times New Roman" pitchFamily="18" charset="0"/>
                <a:cs typeface="Times New Roman" pitchFamily="18" charset="0"/>
              </a:rPr>
              <a:t> </a:t>
            </a:r>
            <a:r>
              <a:rPr lang="ru-RU" sz="3200" dirty="0" err="1" smtClean="0">
                <a:solidFill>
                  <a:srgbClr val="FF0000"/>
                </a:solidFill>
                <a:latin typeface="Times New Roman" pitchFamily="18" charset="0"/>
                <a:cs typeface="Times New Roman" pitchFamily="18" charset="0"/>
              </a:rPr>
              <a:t>(жүйеге келтірілген</a:t>
            </a:r>
            <a:r>
              <a:rPr lang="ru-RU" sz="3200" dirty="0" smtClean="0">
                <a:solidFill>
                  <a:srgbClr val="FF0000"/>
                </a:solidFill>
                <a:latin typeface="Times New Roman" pitchFamily="18" charset="0"/>
                <a:cs typeface="Times New Roman" pitchFamily="18" charset="0"/>
              </a:rPr>
              <a:t> </a:t>
            </a:r>
            <a:r>
              <a:rPr lang="ru-RU" sz="3200" dirty="0" err="1" smtClean="0">
                <a:solidFill>
                  <a:srgbClr val="FF0000"/>
                </a:solidFill>
                <a:latin typeface="Times New Roman" pitchFamily="18" charset="0"/>
                <a:cs typeface="Times New Roman" pitchFamily="18" charset="0"/>
              </a:rPr>
              <a:t>өзінің материалдары</a:t>
            </a:r>
            <a:r>
              <a:rPr lang="ru-RU" sz="3200" dirty="0" smtClean="0">
                <a:solidFill>
                  <a:srgbClr val="FF0000"/>
                </a:solidFill>
                <a:latin typeface="Times New Roman" pitchFamily="18" charset="0"/>
                <a:cs typeface="Times New Roman" pitchFamily="18" charset="0"/>
              </a:rPr>
              <a:t>)</a:t>
            </a:r>
          </a:p>
          <a:p>
            <a:pPr lvl="0">
              <a:buFont typeface="Wingdings" pitchFamily="2" charset="2"/>
              <a:buChar char="Ø"/>
            </a:pPr>
            <a:r>
              <a:rPr lang="ru-RU" sz="3200" dirty="0" smtClean="0">
                <a:solidFill>
                  <a:srgbClr val="FF0000"/>
                </a:solidFill>
                <a:latin typeface="Times New Roman" pitchFamily="18" charset="0"/>
                <a:cs typeface="Times New Roman" pitchFamily="18" charset="0"/>
              </a:rPr>
              <a:t> </a:t>
            </a:r>
            <a:r>
              <a:rPr lang="ru-RU" sz="3200" b="1" dirty="0" err="1" smtClean="0">
                <a:solidFill>
                  <a:srgbClr val="FF0000"/>
                </a:solidFill>
                <a:latin typeface="Times New Roman" pitchFamily="18" charset="0"/>
                <a:cs typeface="Times New Roman" pitchFamily="18" charset="0"/>
              </a:rPr>
              <a:t>жетістіктері</a:t>
            </a:r>
            <a:r>
              <a:rPr lang="ru-RU" sz="3200" dirty="0" smtClean="0">
                <a:solidFill>
                  <a:srgbClr val="FF0000"/>
                </a:solidFill>
                <a:latin typeface="Times New Roman" pitchFamily="18" charset="0"/>
                <a:cs typeface="Times New Roman" pitchFamily="18" charset="0"/>
              </a:rPr>
              <a:t> </a:t>
            </a:r>
            <a:r>
              <a:rPr lang="ru-RU" sz="3200" dirty="0" smtClean="0">
                <a:solidFill>
                  <a:srgbClr val="FF0000"/>
                </a:solidFill>
                <a:latin typeface="Times New Roman" pitchFamily="18" charset="0"/>
                <a:cs typeface="Times New Roman" pitchFamily="18" charset="0"/>
              </a:rPr>
              <a:t>– </a:t>
            </a:r>
            <a:r>
              <a:rPr lang="ru-RU" sz="3200" dirty="0" err="1" smtClean="0">
                <a:solidFill>
                  <a:srgbClr val="FF0000"/>
                </a:solidFill>
                <a:latin typeface="Times New Roman" pitchFamily="18" charset="0"/>
                <a:cs typeface="Times New Roman" pitchFamily="18" charset="0"/>
              </a:rPr>
              <a:t>нәтижелері.</a:t>
            </a:r>
            <a:endParaRPr lang="ru-RU" sz="3200" dirty="0">
              <a:solidFill>
                <a:srgbClr val="FF00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1027</TotalTime>
  <Words>772</Words>
  <Application>Microsoft Office PowerPoint</Application>
  <PresentationFormat>Произвольный</PresentationFormat>
  <Paragraphs>64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Аспект</vt:lpstr>
      <vt:lpstr>            12-Дәріс :  Портфолио жетістікті бағалау құралы. Портфолионың түрлері, құрылымы.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Педагогика  СӨЖ</dc:title>
  <dc:creator>Ақыпбаев Нұрсұлтан Шамшадинұлы</dc:creator>
  <cp:lastModifiedBy>admin</cp:lastModifiedBy>
  <cp:revision>156</cp:revision>
  <dcterms:created xsi:type="dcterms:W3CDTF">2020-10-31T07:39:18Z</dcterms:created>
  <dcterms:modified xsi:type="dcterms:W3CDTF">2020-12-02T07:25:35Z</dcterms:modified>
</cp:coreProperties>
</file>